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82" r:id="rId14"/>
    <p:sldId id="277" r:id="rId15"/>
    <p:sldId id="283" r:id="rId16"/>
    <p:sldId id="278" r:id="rId17"/>
    <p:sldId id="281" r:id="rId18"/>
    <p:sldId id="287" r:id="rId19"/>
    <p:sldId id="276" r:id="rId20"/>
    <p:sldId id="288" r:id="rId21"/>
    <p:sldId id="289" r:id="rId22"/>
    <p:sldId id="285" r:id="rId23"/>
    <p:sldId id="284" r:id="rId24"/>
    <p:sldId id="271" r:id="rId25"/>
    <p:sldId id="286" r:id="rId26"/>
    <p:sldId id="272" r:id="rId27"/>
    <p:sldId id="296" r:id="rId28"/>
    <p:sldId id="291" r:id="rId29"/>
    <p:sldId id="292" r:id="rId30"/>
    <p:sldId id="293" r:id="rId31"/>
    <p:sldId id="297" r:id="rId32"/>
    <p:sldId id="29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8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A432C8-69A7-458B-9684-2BFA64B31948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CB818-7379-467D-8E76-EF9D9074A26C}" type="datetime2">
              <a:rPr lang="en-US" smtClean="0"/>
              <a:t>Воскресенье, 29 Сентябрь 13 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0CB818-7379-467D-8E76-EF9D9074A26C}" type="datetime2">
              <a:rPr lang="en-US" smtClean="0"/>
              <a:t>Воскресенье, 29 Сентябрь 13 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A3A3-94A6-4E5B-AF39-173ACA3E61CC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3D019-A32C-4EAD-B8E6-DBDA699692FD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BA98F-560C-4997-81C4-81D4D9187EAB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972B2-CA5C-437D-87D0-8081271A9E4B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4847-11EF-4466-A8AD-85CDB7B49118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0CB818-7379-467D-8E76-EF9D9074A26C}" type="datetime2">
              <a:rPr lang="en-US" smtClean="0"/>
              <a:t>Воскресенье, 29 Сентябрь 13 г.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976D3-5B7F-4300-ABED-C91F1B2AE209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1E59-17DD-41CE-97CA-624A472382D4}" type="datetime2">
              <a:rPr lang="en-US" smtClean="0"/>
              <a:t>Воскресенье, 29 Сентябрь 13 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0CB818-7379-467D-8E76-EF9D9074A26C}" type="datetime2">
              <a:rPr lang="en-US" smtClean="0"/>
              <a:t>Воскресенье, 29 Сентябрь 13 г.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еваНгелие</a:t>
            </a:r>
            <a:r>
              <a:rPr lang="ru-RU" dirty="0" smtClean="0"/>
              <a:t> через газеты –</a:t>
            </a:r>
            <a:br>
              <a:rPr lang="ru-RU" dirty="0" smtClean="0"/>
            </a:br>
            <a:r>
              <a:rPr lang="ru-RU" dirty="0" smtClean="0"/>
              <a:t>в тюрьмы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3670" y="3651721"/>
            <a:ext cx="5764193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Доклад председателя Попечительского совета христианской газеты «Сокрытое Сокровище» пастора Е. А. Анисимова на Конференции Капелланов, Заокский, </a:t>
            </a:r>
          </a:p>
          <a:p>
            <a:pPr algn="ctr"/>
            <a:r>
              <a:rPr lang="ru-RU" dirty="0" smtClean="0"/>
              <a:t>29 сентября 2013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газета?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070922" cy="48463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Почему мы предлагаем рассмотреть капелланам, пасторам и общинам Церкви именно газету как наиболее эффективный инструмент работы с заключенными?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Безусловно, газета – это не единственный инструмент! Помимо газеты можно и нужно</a:t>
            </a:r>
          </a:p>
          <a:p>
            <a:pPr marL="0" indent="0" algn="just">
              <a:buNone/>
            </a:pPr>
            <a:r>
              <a:rPr lang="ru-RU" dirty="0" smtClean="0"/>
              <a:t> распространять Библии, уроки по </a:t>
            </a:r>
            <a:r>
              <a:rPr lang="ru-RU" dirty="0" err="1" smtClean="0"/>
              <a:t>ее</a:t>
            </a:r>
            <a:r>
              <a:rPr lang="ru-RU" dirty="0" smtClean="0"/>
              <a:t> изучению, дополнительную литературу, аудио- и видеоматериал.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При наличии реальной возможности работать непосредственно с заключенными, т.е. «попасть внутрь», необходимо и проведение полноценных Евангельских программ, курсов освобождения от зависимости силою Христа и пр.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43175"/>
              </p:ext>
            </p:extLst>
          </p:nvPr>
        </p:nvGraphicFramePr>
        <p:xfrm>
          <a:off x="6421594" y="3252486"/>
          <a:ext cx="2549211" cy="36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8020050" imgH="11344275" progId="AcroExch.Document.7">
                  <p:embed/>
                </p:oleObj>
              </mc:Choice>
              <mc:Fallback>
                <p:oleObj name="Acrobat Document" r:id="rId3" imgW="8020050" imgH="113442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1594" y="3252486"/>
                        <a:ext cx="2549211" cy="360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Газета – это всегда новое постоянство!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Вместе с тем, именно периодичность (ежемесячная) и официальная регистрация газеты позволяет получить более свободный доступ к заключенным, наладить с ними обратную связь даже тогда, когда не удается «попасть внутрь», т. е. мы получаем постоянную возможность на законных основаниях приносить заключенным новую порцию газетного Евангелия </a:t>
            </a:r>
            <a:r>
              <a:rPr lang="ru-RU" b="1" dirty="0" smtClean="0"/>
              <a:t>каждый месяц</a:t>
            </a:r>
            <a:r>
              <a:rPr lang="ru-RU" dirty="0" smtClean="0"/>
              <a:t>, а не от случая к случаю. Контакты, оставленные в/на газете, позволяют заключенным писать нам.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Повторимся: </a:t>
            </a:r>
            <a:r>
              <a:rPr lang="ru-RU" b="1" dirty="0" smtClean="0">
                <a:solidFill>
                  <a:srgbClr val="FF0000"/>
                </a:solidFill>
              </a:rPr>
              <a:t>постоянно, каждый месяц</a:t>
            </a:r>
            <a:r>
              <a:rPr lang="ru-RU" dirty="0" smtClean="0">
                <a:solidFill>
                  <a:srgbClr val="FF0000"/>
                </a:solidFill>
              </a:rPr>
              <a:t> сначала все заключенные, а потом только желающие будут получать очередную новую газету и, таким образом, смогут постоянно иметь новую информацию для постепенного духовного роста и обращения.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3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Газета – первый шаг для знакомства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Газета может стать тем самым инструментом «ломки льда» между работниками Администрации, заключенными и нами, после периодической работы с которой возможно дальнейшее более плотное и плодотворное сотрудничество через уже упоминаемые нами выше способы – раздача Библий, уроков, литературы, проведение Евангельских программ, курсов освобождения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90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27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ГАЗЕТА УЖЕ РАБОТАЕТ!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9834"/>
            <a:ext cx="7239000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Хотя редакция никогда специально не занималась этой работой, газета «</a:t>
            </a:r>
            <a:r>
              <a:rPr lang="ru-RU" sz="2400" dirty="0"/>
              <a:t>Сокрытое Сокровище</a:t>
            </a:r>
            <a:r>
              <a:rPr lang="ru-RU" sz="2400" dirty="0" smtClean="0"/>
              <a:t>» пришла в места лишения свободы в первый год своего существования. </a:t>
            </a:r>
            <a:r>
              <a:rPr lang="ru-RU" sz="2400" dirty="0" err="1" smtClean="0"/>
              <a:t>Заключенные</a:t>
            </a:r>
            <a:r>
              <a:rPr lang="ru-RU" sz="2400" dirty="0" smtClean="0"/>
              <a:t> стали писать нам и присылать свои фото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E:\Для секретаря\Капелла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7" y="3782993"/>
            <a:ext cx="4018915" cy="29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ля секретаря\Капелланы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2" y="3782994"/>
            <a:ext cx="4383266" cy="29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845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ГАЗЕТА УЖЕ РАБОТАЕТ!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19" y="1609415"/>
            <a:ext cx="4430712" cy="501130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Газета привлекает внимание читателей разного </a:t>
            </a:r>
            <a:r>
              <a:rPr lang="ru-RU" dirty="0" smtClean="0"/>
              <a:t>возраста и образования. </a:t>
            </a:r>
            <a:r>
              <a:rPr lang="ru-RU" dirty="0"/>
              <a:t>Нам не надо специально искать людей, которые ищут Бога. Эти люди сами находят нас через купон с заявкой на обучение в </a:t>
            </a:r>
            <a:r>
              <a:rPr lang="ru-RU" dirty="0" smtClean="0"/>
              <a:t>Заочной Библейской Школе (ЗБШ). </a:t>
            </a:r>
            <a:r>
              <a:rPr lang="ru-RU" dirty="0"/>
              <a:t>Каждый день, каждый месяц </a:t>
            </a:r>
            <a:r>
              <a:rPr lang="ru-RU" dirty="0" smtClean="0"/>
              <a:t>в </a:t>
            </a:r>
            <a:r>
              <a:rPr lang="ru-RU" dirty="0" err="1" smtClean="0"/>
              <a:t>реадкцию</a:t>
            </a:r>
            <a:r>
              <a:rPr lang="ru-RU" dirty="0" smtClean="0"/>
              <a:t> </a:t>
            </a:r>
            <a:r>
              <a:rPr lang="ru-RU" dirty="0"/>
              <a:t>приходят заявки в ЗБШ. Все это в масштабах России и зарубежья. Скольким людям уже было проповедана весть Евангелия за это время с помощью ЗБШ через газету «Сокрытое Сокровище</a:t>
            </a:r>
            <a:r>
              <a:rPr lang="ru-RU" dirty="0" smtClean="0"/>
              <a:t>»!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E:\Для секретаря\Капеллан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31" y="1609416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0631" y="4762191"/>
            <a:ext cx="3312751" cy="1858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50 % всех учеников ЗБШ – заключённые!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ПОЖИЗНЕННОЕ ЛИШЕНИЕ СВОБОДЫ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России всего 6 мест, где постоянно содержатся приговорённые к пожизненному лишению свободы. </a:t>
            </a:r>
            <a:r>
              <a:rPr lang="en-US" dirty="0" smtClean="0"/>
              <a:t> </a:t>
            </a:r>
            <a:r>
              <a:rPr lang="ru-RU" dirty="0" smtClean="0"/>
              <a:t>Из них в пяти учреждениях у нас </a:t>
            </a:r>
            <a:r>
              <a:rPr lang="ru-RU" b="1" dirty="0" smtClean="0">
                <a:solidFill>
                  <a:srgbClr val="FF0000"/>
                </a:solidFill>
              </a:rPr>
              <a:t>есть читатели газеты «Сокрытое Сокровище»</a:t>
            </a:r>
            <a:r>
              <a:rPr lang="ru-RU" dirty="0" smtClean="0"/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ОЕ-256/5 «Вологодский пятак». Вологодская область, Белозерский р-н, остров </a:t>
            </a:r>
            <a:r>
              <a:rPr lang="ru-RU" b="1" dirty="0" smtClean="0">
                <a:solidFill>
                  <a:srgbClr val="002060"/>
                </a:solidFill>
              </a:rPr>
              <a:t>Огненный. </a:t>
            </a:r>
            <a:r>
              <a:rPr lang="ru-RU" b="1" dirty="0" smtClean="0">
                <a:solidFill>
                  <a:srgbClr val="FF0000"/>
                </a:solidFill>
              </a:rPr>
              <a:t>(ЕСТЬ)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ОГ-98/18 «Полярная сова</a:t>
            </a:r>
            <a:r>
              <a:rPr lang="ru-RU" b="1" dirty="0" smtClean="0">
                <a:solidFill>
                  <a:srgbClr val="002060"/>
                </a:solidFill>
              </a:rPr>
              <a:t>». Ямало-Ненецкий АО, г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Лабытнанги</a:t>
            </a:r>
            <a:r>
              <a:rPr lang="ru-RU" b="1" dirty="0">
                <a:solidFill>
                  <a:srgbClr val="002060"/>
                </a:solidFill>
              </a:rPr>
              <a:t>, п. </a:t>
            </a:r>
            <a:r>
              <a:rPr lang="ru-RU" b="1" dirty="0" err="1" smtClean="0">
                <a:solidFill>
                  <a:srgbClr val="002060"/>
                </a:solidFill>
              </a:rPr>
              <a:t>Харп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(ЕСТЬ)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ЮК-25/6 </a:t>
            </a:r>
            <a:r>
              <a:rPr lang="ru-RU" b="1" dirty="0">
                <a:solidFill>
                  <a:srgbClr val="002060"/>
                </a:solidFill>
              </a:rPr>
              <a:t>«Чёрный </a:t>
            </a:r>
            <a:r>
              <a:rPr lang="ru-RU" b="1" dirty="0" smtClean="0">
                <a:solidFill>
                  <a:srgbClr val="002060"/>
                </a:solidFill>
              </a:rPr>
              <a:t>дельфин». Оренбургская обл., г. Соль-Илецк. </a:t>
            </a:r>
            <a:r>
              <a:rPr lang="ru-RU" b="1" dirty="0" smtClean="0">
                <a:solidFill>
                  <a:srgbClr val="FF0000"/>
                </a:solidFill>
              </a:rPr>
              <a:t>(ЕСТЬ)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ВК-240/2 «Белый лебедь». Пермский край, </a:t>
            </a:r>
            <a:r>
              <a:rPr lang="ru-RU" b="1" dirty="0" smtClean="0">
                <a:solidFill>
                  <a:srgbClr val="002060"/>
                </a:solidFill>
              </a:rPr>
              <a:t>г. Соликамск. </a:t>
            </a:r>
            <a:r>
              <a:rPr lang="ru-RU" b="1" dirty="0" smtClean="0">
                <a:solidFill>
                  <a:srgbClr val="FF0000"/>
                </a:solidFill>
              </a:rPr>
              <a:t>(ЕСТЬ)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ИК-1 </a:t>
            </a:r>
            <a:r>
              <a:rPr lang="ru-RU" b="1" dirty="0">
                <a:solidFill>
                  <a:srgbClr val="002060"/>
                </a:solidFill>
              </a:rPr>
              <a:t>ЖХ-385, </a:t>
            </a:r>
            <a:r>
              <a:rPr lang="ru-RU" b="1" dirty="0" smtClean="0">
                <a:solidFill>
                  <a:srgbClr val="002060"/>
                </a:solidFill>
              </a:rPr>
              <a:t>Участок ПЛС,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Мордовия, </a:t>
            </a:r>
            <a:r>
              <a:rPr lang="ru-RU" b="1" dirty="0" err="1" smtClean="0">
                <a:solidFill>
                  <a:srgbClr val="002060"/>
                </a:solidFill>
              </a:rPr>
              <a:t>Зубово-полянский</a:t>
            </a:r>
            <a:r>
              <a:rPr lang="ru-RU" b="1" dirty="0" smtClean="0">
                <a:solidFill>
                  <a:srgbClr val="002060"/>
                </a:solidFill>
              </a:rPr>
              <a:t> р-н. </a:t>
            </a:r>
            <a:r>
              <a:rPr lang="ru-RU" b="1" dirty="0" smtClean="0">
                <a:solidFill>
                  <a:srgbClr val="FF0000"/>
                </a:solidFill>
              </a:rPr>
              <a:t>(ЕСТЬ)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УЩ-349/56 </a:t>
            </a:r>
            <a:r>
              <a:rPr lang="ru-RU" dirty="0"/>
              <a:t>«Чёрный беркут» на 200 мест. Свердловская область, </a:t>
            </a:r>
            <a:r>
              <a:rPr lang="ru-RU" dirty="0" err="1"/>
              <a:t>Ивдельский</a:t>
            </a:r>
            <a:r>
              <a:rPr lang="ru-RU" dirty="0"/>
              <a:t> р-н, пос. </a:t>
            </a:r>
            <a:r>
              <a:rPr lang="ru-RU" dirty="0" err="1"/>
              <a:t>Лозьвинский</a:t>
            </a:r>
            <a:r>
              <a:rPr lang="ru-RU" dirty="0" smtClean="0"/>
              <a:t>. </a:t>
            </a:r>
            <a:r>
              <a:rPr lang="ru-RU" sz="2900" b="1" dirty="0" smtClean="0">
                <a:solidFill>
                  <a:srgbClr val="0070C0"/>
                </a:solidFill>
              </a:rPr>
              <a:t>(НЕТ)</a:t>
            </a:r>
            <a:endParaRPr lang="ru-RU" sz="29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ОТЗЫВЫ ЧИТАТЕЛЕЙ ИЗ МЕСТ ЛИШЕНИЯ СВОБОДЫ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Чеглаков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А.С., Мордовия, </a:t>
            </a:r>
            <a:r>
              <a:rPr lang="ru-RU" b="1" dirty="0" err="1">
                <a:solidFill>
                  <a:srgbClr val="002060"/>
                </a:solidFill>
              </a:rPr>
              <a:t>Зубово</a:t>
            </a:r>
            <a:r>
              <a:rPr lang="ru-RU" b="1" dirty="0">
                <a:solidFill>
                  <a:srgbClr val="002060"/>
                </a:solidFill>
              </a:rPr>
              <a:t>-Полянский р-он, п. </a:t>
            </a:r>
            <a:r>
              <a:rPr lang="ru-RU" b="1" dirty="0" err="1">
                <a:solidFill>
                  <a:srgbClr val="002060"/>
                </a:solidFill>
              </a:rPr>
              <a:t>Озерный</a:t>
            </a:r>
            <a:r>
              <a:rPr lang="ru-RU" b="1" dirty="0">
                <a:solidFill>
                  <a:srgbClr val="002060"/>
                </a:solidFill>
              </a:rPr>
              <a:t>, ФКУ ИК-17, </a:t>
            </a:r>
            <a:r>
              <a:rPr lang="ru-RU" b="1" dirty="0" err="1">
                <a:solidFill>
                  <a:srgbClr val="002060"/>
                </a:solidFill>
              </a:rPr>
              <a:t>отр</a:t>
            </a:r>
            <a:r>
              <a:rPr lang="ru-RU" b="1" dirty="0">
                <a:solidFill>
                  <a:srgbClr val="002060"/>
                </a:solidFill>
              </a:rPr>
              <a:t>. 4/2: </a:t>
            </a:r>
            <a:r>
              <a:rPr lang="ru-RU" b="1" i="1" dirty="0"/>
              <a:t>«</a:t>
            </a:r>
            <a:r>
              <a:rPr lang="ru-RU" i="1" dirty="0"/>
              <a:t>Я знаком с газетой СС около 3-х лет и каждый номер с нетерпением </a:t>
            </a:r>
            <a:r>
              <a:rPr lang="ru-RU" i="1" dirty="0" smtClean="0"/>
              <a:t>ожидаю </a:t>
            </a:r>
            <a:r>
              <a:rPr lang="ru-RU" i="1" dirty="0"/>
              <a:t>и с интересом прочитываю. Я отбываю наказание в МЛС и именно здесь узнал и принял учение Иисуса Христа. Верю, что Творец через издаваемую вами газету способствует мне обрести достойный нравственный </a:t>
            </a:r>
            <a:r>
              <a:rPr lang="ru-RU" i="1" dirty="0" smtClean="0"/>
              <a:t>облик, осознать</a:t>
            </a:r>
            <a:r>
              <a:rPr lang="ru-RU" i="1" dirty="0"/>
              <a:t>, что время </a:t>
            </a:r>
            <a:r>
              <a:rPr lang="ru-RU" i="1" dirty="0" smtClean="0"/>
              <a:t>Второго </a:t>
            </a:r>
            <a:r>
              <a:rPr lang="ru-RU" i="1" dirty="0"/>
              <a:t>пришествия </a:t>
            </a:r>
            <a:r>
              <a:rPr lang="ru-RU" i="1" dirty="0" smtClean="0"/>
              <a:t>близко, </a:t>
            </a:r>
            <a:r>
              <a:rPr lang="ru-RU" i="1" dirty="0"/>
              <a:t>и побуждает быть готовым к </a:t>
            </a:r>
            <a:r>
              <a:rPr lang="ru-RU" i="1" dirty="0" smtClean="0"/>
              <a:t>Пришествию </a:t>
            </a:r>
            <a:r>
              <a:rPr lang="ru-RU" i="1" dirty="0"/>
              <a:t>Иисуса Христа. Да благословит вас в трудах Отец Небесный по множеству щедрот своих». </a:t>
            </a:r>
            <a:endParaRPr lang="ru-RU" i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Трофимов </a:t>
            </a:r>
            <a:r>
              <a:rPr lang="ru-RU" b="1" dirty="0">
                <a:solidFill>
                  <a:srgbClr val="002060"/>
                </a:solidFill>
              </a:rPr>
              <a:t>М.В., Мурманская обл., п. Мурмаши, ФКУ ИК-16, 8 </a:t>
            </a:r>
            <a:r>
              <a:rPr lang="ru-RU" b="1" dirty="0" err="1">
                <a:solidFill>
                  <a:srgbClr val="002060"/>
                </a:solidFill>
              </a:rPr>
              <a:t>отр</a:t>
            </a:r>
            <a:r>
              <a:rPr lang="ru-RU" b="1" dirty="0">
                <a:solidFill>
                  <a:srgbClr val="002060"/>
                </a:solidFill>
              </a:rPr>
              <a:t>.: </a:t>
            </a:r>
            <a:r>
              <a:rPr lang="ru-RU" i="1" dirty="0"/>
              <a:t>«Уважаемая редакция! За время, что получаю и читаю вашу добрую, интересную газету, мне приятно сказать, что очень часто в статьях нахожу себя. меня </a:t>
            </a:r>
            <a:r>
              <a:rPr lang="ru-RU" i="1" dirty="0" smtClean="0"/>
              <a:t>притягивает </a:t>
            </a:r>
            <a:r>
              <a:rPr lang="ru-RU" i="1" dirty="0"/>
              <a:t>к чтению всего материала. Присматриваюсь, прислушиваюсь к читателям, которые делятся своими жизненными опытами». 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0672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ОТЗЫВЫ ЧИТАТЕЛЕЙ ИЗ МЕСТ ЛИШЕНИЯ СВОБОДЫ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Репетин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А.В., ЯНАО, Приуральский р-он, п. </a:t>
            </a:r>
            <a:r>
              <a:rPr lang="ru-RU" b="1" dirty="0" err="1">
                <a:solidFill>
                  <a:srgbClr val="002060"/>
                </a:solidFill>
              </a:rPr>
              <a:t>Харп</a:t>
            </a:r>
            <a:r>
              <a:rPr lang="ru-RU" b="1" dirty="0">
                <a:solidFill>
                  <a:srgbClr val="002060"/>
                </a:solidFill>
              </a:rPr>
              <a:t>, ФКУ </a:t>
            </a:r>
            <a:r>
              <a:rPr lang="ru-RU" b="1" dirty="0" smtClean="0">
                <a:solidFill>
                  <a:srgbClr val="002060"/>
                </a:solidFill>
              </a:rPr>
              <a:t>ИК-186: </a:t>
            </a:r>
            <a:r>
              <a:rPr lang="ru-RU" i="1" dirty="0" smtClean="0"/>
              <a:t>«Недавно </a:t>
            </a:r>
            <a:r>
              <a:rPr lang="ru-RU" i="1" dirty="0"/>
              <a:t>я прочитал </a:t>
            </a:r>
            <a:r>
              <a:rPr lang="ru-RU" i="1" dirty="0" smtClean="0"/>
              <a:t>газету </a:t>
            </a:r>
            <a:r>
              <a:rPr lang="ru-RU" i="1" dirty="0"/>
              <a:t>«Ваши ключи к здоровью», которая мне очень понравилась. Она крайне важна для всех </a:t>
            </a:r>
            <a:r>
              <a:rPr lang="ru-RU" i="1" dirty="0" smtClean="0"/>
              <a:t>людей, </a:t>
            </a:r>
            <a:r>
              <a:rPr lang="ru-RU" i="1" dirty="0"/>
              <a:t>а в особенности драгоценна для </a:t>
            </a:r>
            <a:r>
              <a:rPr lang="ru-RU" i="1" dirty="0" smtClean="0"/>
              <a:t>заключённых</a:t>
            </a:r>
            <a:r>
              <a:rPr lang="ru-RU" i="1" dirty="0"/>
              <a:t>. Для нас она, как луч света в </a:t>
            </a:r>
            <a:r>
              <a:rPr lang="ru-RU" i="1" dirty="0" smtClean="0"/>
              <a:t>тёмном </a:t>
            </a:r>
            <a:r>
              <a:rPr lang="ru-RU" i="1" dirty="0"/>
              <a:t>царстве. Дай Бог, чтобы через вашу газету как можно больше </a:t>
            </a:r>
            <a:r>
              <a:rPr lang="ru-RU" i="1" dirty="0" smtClean="0"/>
              <a:t>заключённых</a:t>
            </a:r>
            <a:r>
              <a:rPr lang="ru-RU" i="1" dirty="0"/>
              <a:t>, в особенности те, кто страдает от своих недугов обратили </a:t>
            </a:r>
            <a:r>
              <a:rPr lang="ru-RU" i="1" dirty="0" smtClean="0"/>
              <a:t>своё </a:t>
            </a:r>
            <a:r>
              <a:rPr lang="ru-RU" i="1" dirty="0"/>
              <a:t>сердце к Богу и поверили Его Слову. Чтобы Христос был всегда рядом с вами и помогал создавать и рассылать такую чудесную газету, для нас узников». </a:t>
            </a:r>
            <a:endParaRPr lang="ru-RU" i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Владимир</a:t>
            </a:r>
            <a:r>
              <a:rPr lang="ru-RU" b="1" dirty="0">
                <a:solidFill>
                  <a:srgbClr val="002060"/>
                </a:solidFill>
              </a:rPr>
              <a:t>, г. Соль-Илецк: </a:t>
            </a:r>
            <a:r>
              <a:rPr lang="ru-RU" i="1" dirty="0"/>
              <a:t>«Спасибо вам большое за высланные газеты! Газеты мы прочитали с ребятами и передали их другим. Газеты очень хорошие. Все в них написано для души человека, в наставлении в вере. Очень хорошие рассказы и советы написанные к здоровью рассказы и проповеди, стихи, новости, все очень интересно написано. В газете есть приглашение на обучение в ЗБШ, буду очень благодарен Богу за это». 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6640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ИЗ ПИСЬМА ЗАКЛЮЧЕННЫХ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Денис Манько и Валерий </a:t>
            </a:r>
            <a:r>
              <a:rPr lang="ru-RU" i="1" dirty="0" err="1" smtClean="0"/>
              <a:t>Пукин</a:t>
            </a:r>
            <a:r>
              <a:rPr lang="ru-RU" i="1" dirty="0" smtClean="0"/>
              <a:t>, г. Нижний Тагил: «Настанет час, когда мы с вами увидимся в вечности в славном Его присутствии! Хвала Господу вовек!»</a:t>
            </a:r>
          </a:p>
        </p:txBody>
      </p:sp>
      <p:pic>
        <p:nvPicPr>
          <p:cNvPr id="5122" name="Picture 2" descr="E:\Для секретаря\Капелланы\фото читателей 25.09.13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58" y="3236651"/>
            <a:ext cx="540067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2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8" y="667281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ДЛЯ МНОГИХ </a:t>
            </a:r>
            <a:r>
              <a:rPr lang="ru-RU" sz="4000" dirty="0">
                <a:solidFill>
                  <a:srgbClr val="FF0000"/>
                </a:solidFill>
              </a:rPr>
              <a:t>газета </a:t>
            </a:r>
            <a:r>
              <a:rPr lang="ru-RU" sz="4000" dirty="0" smtClean="0">
                <a:solidFill>
                  <a:srgbClr val="FF0000"/>
                </a:solidFill>
              </a:rPr>
              <a:t>– </a:t>
            </a:r>
            <a:r>
              <a:rPr lang="ru-RU" sz="4000" dirty="0" err="1" smtClean="0">
                <a:solidFill>
                  <a:srgbClr val="FF0000"/>
                </a:solidFill>
              </a:rPr>
              <a:t>единственнОЕ</a:t>
            </a:r>
            <a:r>
              <a:rPr lang="ru-RU" sz="4000" dirty="0" smtClean="0">
                <a:solidFill>
                  <a:srgbClr val="FF0000"/>
                </a:solidFill>
              </a:rPr>
              <a:t> средство  </a:t>
            </a:r>
            <a:r>
              <a:rPr lang="ru-RU" sz="4000" dirty="0">
                <a:solidFill>
                  <a:srgbClr val="FF0000"/>
                </a:solidFill>
              </a:rPr>
              <a:t>связи </a:t>
            </a:r>
            <a:r>
              <a:rPr lang="ru-RU" sz="4000" dirty="0" smtClean="0">
                <a:solidFill>
                  <a:srgbClr val="FF0000"/>
                </a:solidFill>
              </a:rPr>
              <a:t>с </a:t>
            </a:r>
            <a:r>
              <a:rPr lang="ru-RU" sz="4000" dirty="0">
                <a:solidFill>
                  <a:srgbClr val="FF0000"/>
                </a:solidFill>
              </a:rPr>
              <a:t>христианами.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44546"/>
            <a:ext cx="7239000" cy="45111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Сегодня редакция готова предоставить список из </a:t>
            </a:r>
            <a:r>
              <a:rPr lang="ru-RU" sz="5200" dirty="0" smtClean="0">
                <a:solidFill>
                  <a:srgbClr val="FF0000"/>
                </a:solidFill>
              </a:rPr>
              <a:t>120</a:t>
            </a:r>
            <a:r>
              <a:rPr lang="ru-RU" dirty="0" smtClean="0">
                <a:solidFill>
                  <a:srgbClr val="FF0000"/>
                </a:solidFill>
              </a:rPr>
              <a:t> адресов читателей, </a:t>
            </a:r>
            <a:r>
              <a:rPr lang="ru-RU" sz="3800" b="1" dirty="0" smtClean="0">
                <a:solidFill>
                  <a:srgbClr val="FF0000"/>
                </a:solidFill>
              </a:rPr>
              <a:t>ведущих постоянную переписку с редакцией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 более </a:t>
            </a:r>
            <a:r>
              <a:rPr lang="ru-RU" sz="4600" dirty="0" smtClean="0">
                <a:solidFill>
                  <a:srgbClr val="FF0000"/>
                </a:solidFill>
              </a:rPr>
              <a:t>40</a:t>
            </a:r>
            <a:r>
              <a:rPr lang="ru-RU" dirty="0" smtClean="0">
                <a:solidFill>
                  <a:srgbClr val="FF0000"/>
                </a:solidFill>
              </a:rPr>
              <a:t> заключённых, прошедших курсы ЗБШ и </a:t>
            </a:r>
            <a:r>
              <a:rPr lang="ru-RU" sz="3600" b="1" dirty="0" smtClean="0">
                <a:solidFill>
                  <a:srgbClr val="FF0000"/>
                </a:solidFill>
              </a:rPr>
              <a:t>желающих принять крещение</a:t>
            </a:r>
            <a:r>
              <a:rPr lang="ru-RU" sz="3600" dirty="0" smtClean="0"/>
              <a:t>.</a:t>
            </a:r>
          </a:p>
          <a:p>
            <a:r>
              <a:rPr lang="ru-RU" dirty="0"/>
              <a:t>По окончании ЗБШ </a:t>
            </a:r>
            <a:r>
              <a:rPr lang="ru-RU" dirty="0" smtClean="0"/>
              <a:t>ученику высылается </a:t>
            </a:r>
            <a:r>
              <a:rPr lang="ru-RU" dirty="0"/>
              <a:t>анкета с предложением принять крещение. Если ответ положительный, то эта анкета </a:t>
            </a:r>
            <a:r>
              <a:rPr lang="ru-RU" dirty="0" smtClean="0"/>
              <a:t>передаётся </a:t>
            </a:r>
            <a:r>
              <a:rPr lang="ru-RU" dirty="0"/>
              <a:t>в близлежащую церковь пастору. Но, к сожалению, не всегда получается пастору АСД посетить этого человека в тюрьме. И иногда ученики </a:t>
            </a:r>
            <a:r>
              <a:rPr lang="ru-RU" dirty="0" smtClean="0"/>
              <a:t>нашей ЗБШ принимают </a:t>
            </a:r>
            <a:r>
              <a:rPr lang="ru-RU" dirty="0"/>
              <a:t>водное крещение у других протестантов. И с этого момента начинается </a:t>
            </a:r>
            <a:r>
              <a:rPr lang="ru-RU" dirty="0" smtClean="0"/>
              <a:t>тяжёлый </a:t>
            </a:r>
            <a:r>
              <a:rPr lang="ru-RU" dirty="0"/>
              <a:t>момент для учеников из тюрем. Нужны люди, которые вели бы их по духовному пути и дальше. </a:t>
            </a:r>
            <a:r>
              <a:rPr lang="ru-RU" dirty="0" smtClean="0"/>
              <a:t>После </a:t>
            </a:r>
            <a:r>
              <a:rPr lang="ru-RU" dirty="0"/>
              <a:t>окончания уроков ученики хотят продолжать переписку. </a:t>
            </a:r>
            <a:r>
              <a:rPr lang="ru-RU" dirty="0" smtClean="0"/>
              <a:t>Есть </a:t>
            </a:r>
            <a:r>
              <a:rPr lang="ru-RU" dirty="0"/>
              <a:t>молодые люди до 30 лет ПЛС, желающих духовного общения с </a:t>
            </a:r>
            <a:r>
              <a:rPr lang="ru-RU" dirty="0" smtClean="0"/>
              <a:t>молодёжью </a:t>
            </a:r>
            <a:r>
              <a:rPr lang="ru-RU" dirty="0"/>
              <a:t>из церкви и старшими братьями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0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Выполняя Великое Поручение Христа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Святое Евангелие от Матфея, 25:36: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«… в </a:t>
            </a:r>
            <a:r>
              <a:rPr lang="ru-RU" sz="4000" dirty="0"/>
              <a:t>темнице был</a:t>
            </a:r>
            <a:r>
              <a:rPr lang="ru-RU" sz="4000" dirty="0" smtClean="0"/>
              <a:t>,</a:t>
            </a:r>
          </a:p>
          <a:p>
            <a:pPr marL="0" indent="0" algn="ctr">
              <a:buNone/>
            </a:pPr>
            <a:r>
              <a:rPr lang="ru-RU" sz="4000" dirty="0" smtClean="0"/>
              <a:t>и </a:t>
            </a:r>
            <a:r>
              <a:rPr lang="ru-RU" sz="4000" dirty="0"/>
              <a:t>вы пришли ко </a:t>
            </a:r>
            <a:r>
              <a:rPr lang="ru-RU" sz="4000" dirty="0" smtClean="0"/>
              <a:t>Мне»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6171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крик о духовной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1" dirty="0" err="1" smtClean="0">
                <a:solidFill>
                  <a:srgbClr val="002060"/>
                </a:solidFill>
              </a:rPr>
              <a:t>Цикунов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>
                <a:solidFill>
                  <a:srgbClr val="002060"/>
                </a:solidFill>
              </a:rPr>
              <a:t>К.А., ЯНАО, п. </a:t>
            </a:r>
            <a:r>
              <a:rPr lang="ru-RU" sz="2900" b="1" dirty="0" err="1">
                <a:solidFill>
                  <a:srgbClr val="002060"/>
                </a:solidFill>
              </a:rPr>
              <a:t>Харп</a:t>
            </a:r>
            <a:r>
              <a:rPr lang="ru-RU" sz="2900" b="1" dirty="0">
                <a:solidFill>
                  <a:srgbClr val="002060"/>
                </a:solidFill>
              </a:rPr>
              <a:t>:</a:t>
            </a:r>
            <a:r>
              <a:rPr lang="ru-RU" dirty="0"/>
              <a:t> «У нас тут есть сложности. Христианские фильмы не присылайте пока, т.к. они будут изыматься, как </a:t>
            </a:r>
            <a:r>
              <a:rPr lang="ru-RU" dirty="0" err="1"/>
              <a:t>запрещенные</a:t>
            </a:r>
            <a:r>
              <a:rPr lang="ru-RU" dirty="0"/>
              <a:t>. Не знаю зачем, но нам запретили получать христианские фильмы и записи. И у меня ко всем вам просьба, может быть можно как-то решить этот вопрос, чтобы нам не запрещали, и не изымали христианские фильмы? Прошу вашей помощи</a:t>
            </a:r>
            <a:r>
              <a:rPr lang="ru-RU" dirty="0" smtClean="0"/>
              <a:t>… Почему </a:t>
            </a:r>
            <a:r>
              <a:rPr lang="ru-RU" dirty="0"/>
              <a:t>же здесь в ИК-18 христианские фильмы приравняли к порнографии, экстремистским террористическим изданиям, наркотикам, алкоголю? Тем более нам разрешают выписывать и получать свободно журнал «</a:t>
            </a:r>
            <a:r>
              <a:rPr lang="ru-RU" dirty="0" err="1"/>
              <a:t>Спид</a:t>
            </a:r>
            <a:r>
              <a:rPr lang="ru-RU" dirty="0"/>
              <a:t>-Инфо», «Максим» и др. подобные. </a:t>
            </a:r>
            <a:r>
              <a:rPr lang="ru-RU" dirty="0" smtClean="0"/>
              <a:t>Т.е</a:t>
            </a:r>
            <a:r>
              <a:rPr lang="ru-RU" dirty="0"/>
              <a:t>. с порнографией все нормально, а христианские фильмы запретили получать. Получается, христианство считают хуже порнографии? </a:t>
            </a:r>
            <a:r>
              <a:rPr lang="ru-RU" dirty="0" err="1"/>
              <a:t>В.В.Путин</a:t>
            </a:r>
            <a:r>
              <a:rPr lang="ru-RU" dirty="0"/>
              <a:t> в </a:t>
            </a:r>
            <a:r>
              <a:rPr lang="ru-RU" dirty="0" err="1"/>
              <a:t>своем</a:t>
            </a:r>
            <a:r>
              <a:rPr lang="ru-RU" dirty="0"/>
              <a:t> послании  поставил задачу всем госслужащим всячески поддерживать религию, духовность, нравственность. Прошу очень вашей помощи и ваших усиленных молитв обо всех нас здесь, </a:t>
            </a:r>
            <a:r>
              <a:rPr lang="ru-RU" dirty="0" smtClean="0"/>
              <a:t>о нашем </a:t>
            </a:r>
            <a:r>
              <a:rPr lang="ru-RU" dirty="0"/>
              <a:t>руководстве колонии».</a:t>
            </a:r>
          </a:p>
        </p:txBody>
      </p:sp>
    </p:spTree>
    <p:extLst>
      <p:ext uri="{BB962C8B-B14F-4D97-AF65-F5344CB8AC3E}">
        <p14:creationId xmlns:p14="http://schemas.microsoft.com/office/powerpoint/2010/main" val="24356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крик о духовной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Подобные письма побуждают нас с вами ещё активнее заниматься распространением газеты в тех учреждениях УИН, где ещё есть возможность это сделать.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Газеты «Сокрытое Сокровище», «Ваши ключи к здоровью» и «7Д формат» имеют официальную регистрацию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Роскомнадзоре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свободу распространения наших изданий защищает Закон РФ о СМИ.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04064"/>
            <a:ext cx="8229600" cy="816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чего начать ГАЗЕТНОЕ СЛУЖЕНИЕ В МЛС?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965" y="1394664"/>
            <a:ext cx="7755038" cy="3137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1 шаг </a:t>
            </a:r>
            <a:r>
              <a:rPr lang="ru-RU" sz="2400" dirty="0" smtClean="0"/>
              <a:t>– узнайте о ближайшей к вам ИК (исправительной колонии), тюрьме и пр. непосредственно на сайте Федеральной службы исправления наказаний: </a:t>
            </a:r>
            <a:r>
              <a:rPr lang="en-US" sz="2400" b="1" dirty="0" smtClean="0">
                <a:solidFill>
                  <a:srgbClr val="00B050"/>
                </a:solidFill>
              </a:rPr>
              <a:t>http</a:t>
            </a:r>
            <a:r>
              <a:rPr lang="en-US" sz="2400" b="1" dirty="0">
                <a:solidFill>
                  <a:srgbClr val="00B050"/>
                </a:solidFill>
              </a:rPr>
              <a:t>://fsin.su/territory</a:t>
            </a:r>
            <a:r>
              <a:rPr lang="en-US" sz="2400" b="1" dirty="0" smtClean="0">
                <a:solidFill>
                  <a:srgbClr val="00B050"/>
                </a:solidFill>
              </a:rPr>
              <a:t>/</a:t>
            </a:r>
            <a:r>
              <a:rPr lang="ru-RU" sz="2400" dirty="0" smtClean="0"/>
              <a:t>, либо через знакомых, Администрацию города, на сайте вашей области и пр.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51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04064"/>
            <a:ext cx="8229600" cy="816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чего начать ГАЗЕТНОЕ СЛУЖЕНИЕ В МЛС?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4664"/>
            <a:ext cx="7610354" cy="4543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 шаг </a:t>
            </a:r>
            <a:r>
              <a:rPr lang="ru-RU" sz="2000" dirty="0" smtClean="0"/>
              <a:t>– посетите ИК с уполномоченным Церковью лицом, имеющим соответствующий документ (как правило, это пастор местной Общины, однако можно </a:t>
            </a:r>
            <a:r>
              <a:rPr lang="ru-RU" sz="2000" dirty="0"/>
              <a:t>представиться и непосредственно от </a:t>
            </a:r>
            <a:r>
              <a:rPr lang="ru-RU" sz="2000" dirty="0" smtClean="0"/>
              <a:t>газеты, но, в таком случае, необходимо иметь документ распространителя газеты, который можно получить через свою Конференцию).</a:t>
            </a:r>
          </a:p>
          <a:p>
            <a:pPr marL="0" indent="0">
              <a:buNone/>
            </a:pPr>
            <a:r>
              <a:rPr lang="ru-RU" sz="2000" dirty="0" smtClean="0"/>
              <a:t>Просите переговорить с </a:t>
            </a:r>
            <a:r>
              <a:rPr lang="ru-RU" sz="2000" b="1" dirty="0" smtClean="0"/>
              <a:t>Заместителем Начальника Исправительного Учреждения по воспитательной работе</a:t>
            </a:r>
            <a:r>
              <a:rPr lang="ru-RU" sz="2000" dirty="0" smtClean="0"/>
              <a:t>, объясните ему цель визита, расскажите о том, как газета могла бы помочь в воспитательной работе и благоприятно повлияла на климат в Учреждении.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51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04064"/>
            <a:ext cx="8229600" cy="816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чего начать ГАЗЕТНОЕ СЛУЖЕНИЕ В МЛС?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242" y="1221010"/>
            <a:ext cx="6293629" cy="3310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Для начала можно договориться просто о ежемесячном распространении газет в ИК/тюрьме, когда Вы эти газеты доставляете Администрации ИК/тюрьмы, и уже она сама распределяет между отрядами. В среднюю ИК численностью в 1 тыс. заключенных можно передавать </a:t>
            </a:r>
            <a:r>
              <a:rPr lang="ru-RU" sz="1800" dirty="0" smtClean="0">
                <a:solidFill>
                  <a:srgbClr val="FF0000"/>
                </a:solidFill>
              </a:rPr>
              <a:t>100 - 200 газет </a:t>
            </a:r>
            <a:r>
              <a:rPr lang="ru-RU" sz="1800" dirty="0" smtClean="0"/>
              <a:t>«Сокрытое Сокровище» для самих заключенных и еще штук </a:t>
            </a:r>
            <a:r>
              <a:rPr lang="ru-RU" sz="1800" dirty="0" smtClean="0">
                <a:solidFill>
                  <a:srgbClr val="FF0000"/>
                </a:solidFill>
              </a:rPr>
              <a:t>20 – 30 </a:t>
            </a:r>
            <a:r>
              <a:rPr lang="ru-RU" sz="1800" dirty="0" smtClean="0"/>
              <a:t>дополнительно для работников Администрации.</a:t>
            </a:r>
          </a:p>
          <a:p>
            <a:pPr marL="0" indent="0" algn="just">
              <a:buNone/>
            </a:pPr>
            <a:r>
              <a:rPr lang="ru-RU" sz="1800" dirty="0"/>
              <a:t>  </a:t>
            </a:r>
            <a:r>
              <a:rPr lang="ru-RU" sz="1800" b="1" dirty="0" smtClean="0"/>
              <a:t>При этом, дополнительно к «Сокрытому Сокровищу» можно предлагать к распространению еще и «Ваши ключи к здоровью» (могут быть актуальны и для ВИЧ-инфицированных, и для открытых туберкулезников – и тех, и других суммарно почти шестая часть от всех заключенных, т.е. почти 100 тыс. чел.), газета «7</a:t>
            </a:r>
            <a:r>
              <a:rPr lang="en-US" sz="1800" b="1" dirty="0" smtClean="0"/>
              <a:t>D</a:t>
            </a:r>
            <a:r>
              <a:rPr lang="ru-RU" sz="1800" b="1" dirty="0" smtClean="0"/>
              <a:t> формат» (особенно актуальна в колониях для несовершеннолетних и в ИК с большим количеством молодежи), журнал «Чудесные странички» для детей из Детдомов при ИК, можно что-то дополнительно предложить и для заключённых в женских ИК.</a:t>
            </a:r>
          </a:p>
          <a:p>
            <a:pPr marL="0" indent="0" algn="just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922677"/>
              </p:ext>
            </p:extLst>
          </p:nvPr>
        </p:nvGraphicFramePr>
        <p:xfrm>
          <a:off x="6790264" y="745723"/>
          <a:ext cx="2181543" cy="308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3" imgW="8020050" imgH="11344275" progId="AcroExch.Document.7">
                  <p:embed/>
                </p:oleObj>
              </mc:Choice>
              <mc:Fallback>
                <p:oleObj name="Acrobat Document" r:id="rId3" imgW="8020050" imgH="113442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0264" y="745723"/>
                        <a:ext cx="2181543" cy="3085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33025"/>
              </p:ext>
            </p:extLst>
          </p:nvPr>
        </p:nvGraphicFramePr>
        <p:xfrm>
          <a:off x="6640871" y="2280192"/>
          <a:ext cx="2045929" cy="28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Acrobat Document" r:id="rId5" imgW="8020050" imgH="11344275" progId="AcroExch.Document.7">
                  <p:embed/>
                </p:oleObj>
              </mc:Choice>
              <mc:Fallback>
                <p:oleObj name="Acrobat Document" r:id="rId5" imgW="8020050" imgH="113442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0871" y="2280192"/>
                        <a:ext cx="2045929" cy="2893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39285"/>
              </p:ext>
            </p:extLst>
          </p:nvPr>
        </p:nvGraphicFramePr>
        <p:xfrm>
          <a:off x="7397323" y="4311569"/>
          <a:ext cx="1574484" cy="22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Acrobat Document" r:id="rId7" imgW="5667375" imgH="8020050" progId="AcroExch.Document.7">
                  <p:embed/>
                </p:oleObj>
              </mc:Choice>
              <mc:Fallback>
                <p:oleObj name="Acrobat Document" r:id="rId7" imgW="56673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7323" y="4311569"/>
                        <a:ext cx="1574484" cy="222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61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04064"/>
            <a:ext cx="8229600" cy="816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чего начать ГАЗЕТНОЕ СЛУЖЕНИЕ В МЛС?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394664"/>
            <a:ext cx="8061767" cy="3137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 шаг </a:t>
            </a:r>
            <a:r>
              <a:rPr lang="ru-RU" sz="2000" dirty="0" smtClean="0"/>
              <a:t>– раздача Библий, уроков по её изучению, дополнительной литературы, аудио- и видеоматериалов, проведение Евангельских кампаний, курсов по освобождению </a:t>
            </a:r>
          </a:p>
          <a:p>
            <a:pPr marL="0" indent="0">
              <a:buNone/>
            </a:pPr>
            <a:r>
              <a:rPr lang="ru-RU" sz="2000" dirty="0" smtClean="0"/>
              <a:t>от зависимости, концертов и пр.</a:t>
            </a:r>
            <a:endParaRPr lang="ru-RU" sz="2000" dirty="0"/>
          </a:p>
        </p:txBody>
      </p:sp>
      <p:pic>
        <p:nvPicPr>
          <p:cNvPr id="6146" name="Picture 2" descr="E:\Для секретаря\Капелланы\Малова 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7" y="3055345"/>
            <a:ext cx="5524460" cy="36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2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Газета работает!</a:t>
            </a:r>
            <a:br>
              <a:rPr lang="ru-RU" dirty="0" smtClean="0"/>
            </a:br>
            <a:r>
              <a:rPr lang="ru-RU" dirty="0" smtClean="0"/>
              <a:t>Пусть Вас убедят опыты – ОПЫТ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532"/>
            <a:ext cx="7621929" cy="470246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</a:rPr>
              <a:t>Рассказывает Валерий Владиславович Лазарев, пастор Общины ЦХАСД г. Кинешма Ивановской области (Центральная Конференция):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«Наша Община ежемесячно раздает в городе большое количество газет «Сокрытое Сокровище». Одна из наших читательниц (даже не член Церкви!) стала передавать газету родственнику – заключенному в ближайшей ИК. Тому газета понравилась, он написал по адресу, пропечатанному нами в газете, и мы стали ежемесячно передавать ему газеты и плотно с ним общаться. Результат – сейчас в ИК уже 10 постоянных читателей газеты, образовалась небольшая группа, 2 человека покаялись и уверовали, изъявив желание заключить Завет с Господом путем водного крещения. В ближайший месяц на свободу выходит один из них (это как раз тот родственник нашей читательницы) и будет принимать крещение в Общине. На следующий год намечено освобождение второго изъявившего желание принять крещение заключенного, так что мы его тоже ждем в нашей Общине».</a:t>
            </a:r>
          </a:p>
        </p:txBody>
      </p:sp>
    </p:spTree>
    <p:extLst>
      <p:ext uri="{BB962C8B-B14F-4D97-AF65-F5344CB8AC3E}">
        <p14:creationId xmlns:p14="http://schemas.microsoft.com/office/powerpoint/2010/main" val="380055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Газета работает!</a:t>
            </a:r>
            <a:br>
              <a:rPr lang="ru-RU" dirty="0"/>
            </a:br>
            <a:r>
              <a:rPr lang="ru-RU" dirty="0"/>
              <a:t>Пусть Вас убедят опыты – ОПЫТ №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929605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Алексей Кочетов попал в места лишения свободы в возрасте 20 лет за совершение тяжкого преступления. Срок его заключения составлял более 10 лет. </a:t>
            </a:r>
            <a:endParaRPr lang="ru-RU" dirty="0"/>
          </a:p>
        </p:txBody>
      </p:sp>
      <p:pic>
        <p:nvPicPr>
          <p:cNvPr id="5" name="Picture 2" descr="E:\getImage 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88" y="2268638"/>
            <a:ext cx="4441198" cy="333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196769" y="659757"/>
            <a:ext cx="8090703" cy="57959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Находясь в тюрьме, молодой человек почти отчаялся в жизни, но в 2002 году ему в руки попала газета «Сокрытое Сокровище». Он написал в редакцию, начал переписываться с её сотрудниками, с членами Церкви, изучать уроки ЗБШ. Он даже начал соблюдать субботу, распространять газеты в своей колонии и проповедовать. Такое общение длилось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8 ЛЕТ!</a:t>
            </a:r>
          </a:p>
          <a:p>
            <a:pPr marL="0" indent="0">
              <a:buNone/>
            </a:pPr>
            <a:r>
              <a:rPr lang="ru-RU" sz="2800" dirty="0" smtClean="0"/>
              <a:t>Но потом Алексею предложили в колонии хорошую должность, чтобы </a:t>
            </a:r>
          </a:p>
          <a:p>
            <a:pPr marL="0" indent="0">
              <a:buNone/>
            </a:pPr>
            <a:r>
              <a:rPr lang="ru-RU" sz="2800" dirty="0" smtClean="0"/>
              <a:t>заработать Условно-досрочное </a:t>
            </a:r>
          </a:p>
          <a:p>
            <a:pPr marL="0" indent="0">
              <a:buNone/>
            </a:pPr>
            <a:r>
              <a:rPr lang="ru-RU" sz="2800" dirty="0" smtClean="0"/>
              <a:t>освобождение,  и он перестал </a:t>
            </a:r>
          </a:p>
          <a:p>
            <a:pPr marL="0" indent="0">
              <a:buNone/>
            </a:pPr>
            <a:r>
              <a:rPr lang="ru-RU" sz="2800" dirty="0" smtClean="0"/>
              <a:t>соблюдать субботу, изучать Библию, и начал зарабатывать себе УДО.</a:t>
            </a:r>
          </a:p>
        </p:txBody>
      </p:sp>
      <p:pic>
        <p:nvPicPr>
          <p:cNvPr id="10245" name="Picture 2" descr="C:\Users\7D\Videos\История газеты\Отчет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8948">
            <a:off x="6364965" y="3685517"/>
            <a:ext cx="3472703" cy="5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4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289366" y="320040"/>
            <a:ext cx="4386805" cy="6135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Он действительно освободился на 2 года раньше, приехал в Москву, поселился у знакомой женщины. Устроился на работу, денег стало много, а вот счастья не было. Постепенно Алексей стал курить (хотя в тюрьме не курил), пить, здоровье пошатнулось, жизнь потеряла всякий смысл.</a:t>
            </a:r>
          </a:p>
          <a:p>
            <a:r>
              <a:rPr lang="ru-RU" dirty="0" smtClean="0"/>
              <a:t>Он понял, что лучше ему было прожить эти два года в тюрьме с Богом, чем на свободе без Бога. И в один из дней Алексей позвонил в редакцию газеты «Сокрытое Сокровище».</a:t>
            </a:r>
          </a:p>
        </p:txBody>
      </p:sp>
      <p:pic>
        <p:nvPicPr>
          <p:cNvPr id="11268" name="Picture 2" descr="E:\getImage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90" y="566774"/>
            <a:ext cx="4118562" cy="54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26442"/>
            <a:ext cx="762192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Предпосылки:</a:t>
            </a:r>
            <a:br>
              <a:rPr lang="ru-RU" dirty="0" smtClean="0"/>
            </a:br>
            <a:r>
              <a:rPr lang="ru-RU" sz="3100" dirty="0" smtClean="0"/>
              <a:t>текущее состояние пенитенциарной</a:t>
            </a:r>
            <a:br>
              <a:rPr lang="ru-RU" sz="3100" dirty="0" smtClean="0"/>
            </a:br>
            <a:r>
              <a:rPr lang="ru-RU" sz="3100" dirty="0" smtClean="0"/>
              <a:t>(уголовно-исполнительной) системы в России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3213"/>
            <a:ext cx="7506182" cy="4295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 По данным ФСИН</a:t>
            </a:r>
            <a:r>
              <a:rPr lang="ru-RU" i="1" dirty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фсин.рф</a:t>
            </a:r>
            <a:r>
              <a:rPr lang="en-US" i="1" dirty="0" smtClean="0"/>
              <a:t>/</a:t>
            </a:r>
            <a:r>
              <a:rPr lang="en-US" i="1" dirty="0"/>
              <a:t>statistics</a:t>
            </a:r>
            <a:r>
              <a:rPr lang="en-US" i="1" dirty="0" smtClean="0"/>
              <a:t>/</a:t>
            </a:r>
            <a:r>
              <a:rPr lang="ru-RU" i="1" dirty="0" smtClean="0"/>
              <a:t>) краткая характеристика УИС выглядит следующим образом: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п</a:t>
            </a:r>
            <a:r>
              <a:rPr lang="ru-RU" dirty="0" smtClean="0"/>
              <a:t>о </a:t>
            </a:r>
            <a:r>
              <a:rPr lang="ru-RU" dirty="0"/>
              <a:t>состоянию </a:t>
            </a:r>
            <a:r>
              <a:rPr lang="ru-RU" b="1" dirty="0"/>
              <a:t>на 1 </a:t>
            </a:r>
            <a:r>
              <a:rPr lang="ru-RU" b="1" dirty="0" smtClean="0"/>
              <a:t>сентября</a:t>
            </a:r>
            <a:r>
              <a:rPr lang="ru-RU" b="1" dirty="0"/>
              <a:t> 2013 г.</a:t>
            </a:r>
            <a:r>
              <a:rPr lang="ru-RU" dirty="0"/>
              <a:t> в учреждениях УИС </a:t>
            </a:r>
            <a:r>
              <a:rPr lang="ru-RU" dirty="0" smtClean="0"/>
              <a:t>содержалось</a:t>
            </a:r>
            <a:r>
              <a:rPr lang="ru-RU" dirty="0"/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>681,6 </a:t>
            </a:r>
            <a:r>
              <a:rPr lang="ru-RU" b="1" u="sng" dirty="0">
                <a:solidFill>
                  <a:srgbClr val="FF0000"/>
                </a:solidFill>
              </a:rPr>
              <a:t>тыс. </a:t>
            </a:r>
            <a:r>
              <a:rPr lang="ru-RU" b="1" u="sng" dirty="0" smtClean="0">
                <a:solidFill>
                  <a:srgbClr val="FF0000"/>
                </a:solidFill>
              </a:rPr>
              <a:t>человек</a:t>
            </a:r>
            <a:r>
              <a:rPr lang="ru-RU" dirty="0" smtClean="0"/>
              <a:t>, </a:t>
            </a:r>
            <a:r>
              <a:rPr lang="ru-RU" dirty="0"/>
              <a:t>в том числе:</a:t>
            </a:r>
          </a:p>
          <a:p>
            <a:pPr algn="just"/>
            <a:r>
              <a:rPr lang="ru-RU" b="1" dirty="0"/>
              <a:t>в 736 исправительных колониях </a:t>
            </a:r>
            <a:r>
              <a:rPr lang="ru-RU" dirty="0"/>
              <a:t>отбывало наказание 564,8 тыс. </a:t>
            </a:r>
            <a:r>
              <a:rPr lang="ru-RU" dirty="0" smtClean="0"/>
              <a:t>человек, </a:t>
            </a:r>
            <a:r>
              <a:rPr lang="ru-RU" dirty="0"/>
              <a:t>в том числе:</a:t>
            </a:r>
          </a:p>
          <a:p>
            <a:pPr marL="0" indent="0" algn="just">
              <a:buNone/>
            </a:pPr>
            <a:r>
              <a:rPr lang="ru-RU" b="1" dirty="0"/>
              <a:t>- в 128 колониях-поселениях</a:t>
            </a:r>
            <a:r>
              <a:rPr lang="ru-RU" dirty="0"/>
              <a:t> отбывало наказание 39,7 тыс. </a:t>
            </a:r>
            <a:r>
              <a:rPr lang="ru-RU" dirty="0" smtClean="0"/>
              <a:t>человек</a:t>
            </a:r>
            <a:r>
              <a:rPr lang="ru-RU" b="1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4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457200" y="636608"/>
            <a:ext cx="7239000" cy="5819128"/>
          </a:xfrm>
        </p:spPr>
        <p:txBody>
          <a:bodyPr/>
          <a:lstStyle/>
          <a:p>
            <a:r>
              <a:rPr lang="ru-RU" dirty="0" smtClean="0"/>
              <a:t>В редакции ему помогли найти Церковь АСД.</a:t>
            </a:r>
            <a:r>
              <a:rPr lang="en-US" dirty="0" smtClean="0"/>
              <a:t> </a:t>
            </a:r>
            <a:r>
              <a:rPr lang="ru-RU" dirty="0" smtClean="0"/>
              <a:t>Познакомили с пастором. Это было в августе 2012 года. А в сентябре в Москве проходила евангельская программа Марка Финли, которую Алексей полностью посетил, но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принять </a:t>
            </a:r>
          </a:p>
          <a:p>
            <a:pPr marL="0" indent="0">
              <a:buNone/>
            </a:pPr>
            <a:r>
              <a:rPr lang="ru-RU" dirty="0" smtClean="0"/>
              <a:t>крещение </a:t>
            </a:r>
          </a:p>
          <a:p>
            <a:pPr marL="0" indent="0">
              <a:buNone/>
            </a:pPr>
            <a:r>
              <a:rPr lang="ru-RU" dirty="0" smtClean="0"/>
              <a:t>не решился</a:t>
            </a:r>
          </a:p>
        </p:txBody>
      </p:sp>
      <p:pic>
        <p:nvPicPr>
          <p:cNvPr id="12292" name="Picture 2" descr="E:\getImage 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81" y="2685327"/>
            <a:ext cx="5915949" cy="392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5033"/>
            <a:ext cx="7239000" cy="5830703"/>
          </a:xfrm>
        </p:spPr>
        <p:txBody>
          <a:bodyPr/>
          <a:lstStyle/>
          <a:p>
            <a:r>
              <a:rPr lang="ru-RU" dirty="0" smtClean="0"/>
              <a:t>Крещение он принял спустя 2 месяца на программе в Электрогорске.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75042"/>
            <a:ext cx="6755093" cy="506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0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457200" y="498247"/>
            <a:ext cx="7239000" cy="297849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 в апреле 2013 года Алексей создал христианскую семью. Теперь он со своей супругой Ириной живёт в г. Орехово-Зуево. </a:t>
            </a:r>
          </a:p>
          <a:p>
            <a:r>
              <a:rPr lang="ru-RU" dirty="0" smtClean="0"/>
              <a:t>Как вы думаете, каким видом миссионерской работы Алексей активнее всего занимается?  Да! Он распространяет газету «Сокрытое Сокровище», которая однажды указала ему путь к Богу!</a:t>
            </a:r>
          </a:p>
        </p:txBody>
      </p:sp>
      <p:pic>
        <p:nvPicPr>
          <p:cNvPr id="13316" name="Picture 2" descr="E:\getImage 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88" y="3476744"/>
            <a:ext cx="5845215" cy="32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7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ВыполнИМ</a:t>
            </a:r>
            <a:r>
              <a:rPr lang="ru-RU" dirty="0" smtClean="0"/>
              <a:t> Великое Поручение Христа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Святое Евангелие от Матфея, 25:36: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«… в </a:t>
            </a:r>
            <a:r>
              <a:rPr lang="ru-RU" sz="4000" dirty="0"/>
              <a:t>темнице был</a:t>
            </a:r>
            <a:r>
              <a:rPr lang="ru-RU" sz="4000" dirty="0" smtClean="0"/>
              <a:t>,</a:t>
            </a:r>
          </a:p>
          <a:p>
            <a:pPr marL="0" indent="0" algn="ctr">
              <a:buNone/>
            </a:pPr>
            <a:r>
              <a:rPr lang="ru-RU" sz="4000" dirty="0" smtClean="0"/>
              <a:t>и </a:t>
            </a:r>
            <a:r>
              <a:rPr lang="ru-RU" sz="4000" dirty="0"/>
              <a:t>вы пришли ко </a:t>
            </a:r>
            <a:r>
              <a:rPr lang="ru-RU" sz="4000" dirty="0" smtClean="0"/>
              <a:t>Мне»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ПУСТЬ БОЖИЙ ПЕЧАТНЫЙ ВЕСТНИК ПРИДЁТ К КАЖДОМУ ЗАКЛЮЧЁННОМУ!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4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26442"/>
            <a:ext cx="771452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Предпосылки:</a:t>
            </a:r>
            <a:br>
              <a:rPr lang="ru-RU" dirty="0" smtClean="0"/>
            </a:br>
            <a:r>
              <a:rPr lang="ru-RU" sz="3100" dirty="0" smtClean="0"/>
              <a:t>текущее состояние пенитенциарной</a:t>
            </a:r>
            <a:br>
              <a:rPr lang="ru-RU" sz="3100" dirty="0" smtClean="0"/>
            </a:br>
            <a:r>
              <a:rPr lang="ru-RU" sz="3100" dirty="0" smtClean="0"/>
              <a:t>(уголовно-исполнительной) системы в России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02" y="2005818"/>
            <a:ext cx="7714527" cy="42954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- </a:t>
            </a:r>
            <a:r>
              <a:rPr lang="ru-RU" b="1" dirty="0"/>
              <a:t>в </a:t>
            </a:r>
            <a:r>
              <a:rPr lang="ru-RU" b="1" dirty="0" smtClean="0"/>
              <a:t>6 </a:t>
            </a:r>
            <a:r>
              <a:rPr lang="ru-RU" b="1" dirty="0"/>
              <a:t>ИК для осужденных к пожизненному лишению свободы</a:t>
            </a:r>
            <a:r>
              <a:rPr lang="ru-RU" dirty="0"/>
              <a:t> отбывало наказание 1840 </a:t>
            </a:r>
            <a:r>
              <a:rPr lang="ru-RU" dirty="0" smtClean="0"/>
              <a:t>человека.</a:t>
            </a:r>
            <a:endParaRPr lang="ru-RU" dirty="0"/>
          </a:p>
          <a:p>
            <a:pPr algn="just"/>
            <a:r>
              <a:rPr lang="ru-RU" b="1" dirty="0"/>
              <a:t>в 229 следственных изоляторах и 166 помещениях, функционирующих </a:t>
            </a:r>
            <a:r>
              <a:rPr lang="ru-RU" b="1" dirty="0" smtClean="0"/>
              <a:t>в </a:t>
            </a:r>
            <a:r>
              <a:rPr lang="ru-RU" b="1" dirty="0"/>
              <a:t>режиме следственных изоляторов </a:t>
            </a:r>
            <a:r>
              <a:rPr lang="ru-RU" dirty="0"/>
              <a:t>при колониях содержалось – 113,6 тыс. </a:t>
            </a:r>
            <a:r>
              <a:rPr lang="ru-RU" dirty="0" smtClean="0"/>
              <a:t>человек.</a:t>
            </a:r>
            <a:endParaRPr lang="ru-RU" dirty="0"/>
          </a:p>
          <a:p>
            <a:pPr algn="just"/>
            <a:r>
              <a:rPr lang="ru-RU" b="1" dirty="0"/>
              <a:t>в 8 тюрьмах </a:t>
            </a:r>
            <a:r>
              <a:rPr lang="ru-RU" dirty="0"/>
              <a:t>отбывало наказание 1,1 тыс. </a:t>
            </a:r>
            <a:r>
              <a:rPr lang="ru-RU" dirty="0" smtClean="0"/>
              <a:t>человек.</a:t>
            </a:r>
            <a:endParaRPr lang="ru-RU" dirty="0"/>
          </a:p>
          <a:p>
            <a:pPr algn="just"/>
            <a:r>
              <a:rPr lang="ru-RU" b="1" dirty="0"/>
              <a:t>в 46 воспитательных колониях </a:t>
            </a:r>
            <a:r>
              <a:rPr lang="ru-RU" dirty="0"/>
              <a:t>для несовершеннолетних </a:t>
            </a:r>
            <a:r>
              <a:rPr lang="ru-RU" b="1" dirty="0"/>
              <a:t>2,0 тыс. </a:t>
            </a:r>
            <a:r>
              <a:rPr lang="ru-RU" b="1" dirty="0" smtClean="0"/>
              <a:t>человек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В </a:t>
            </a:r>
            <a:r>
              <a:rPr lang="ru-RU" dirty="0"/>
              <a:t>учреждениях содержится </a:t>
            </a:r>
            <a:r>
              <a:rPr lang="ru-RU" b="1" dirty="0"/>
              <a:t>56,2 тыс. </a:t>
            </a:r>
            <a:r>
              <a:rPr lang="ru-RU" b="1" dirty="0" smtClean="0"/>
              <a:t>женщин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том числе 46,2 тыс. осужденных, содержащихся в ИК, ЛИУ, ЛПУ и 9,9 тыс. чел., в отношении которых избрана мера пресечения заключение под стражу, при женских колониях имеется </a:t>
            </a:r>
            <a:r>
              <a:rPr lang="ru-RU" b="1" dirty="0"/>
              <a:t>13 домов ребенка,</a:t>
            </a:r>
            <a:r>
              <a:rPr lang="ru-RU" dirty="0"/>
              <a:t> в которых проживает </a:t>
            </a:r>
            <a:r>
              <a:rPr lang="ru-RU" b="1" dirty="0"/>
              <a:t>760 детей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974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291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Характеристика </a:t>
            </a:r>
            <a:r>
              <a:rPr lang="ru-RU" sz="4000" dirty="0" err="1"/>
              <a:t>осужденных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3518"/>
            <a:ext cx="7668228" cy="4876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i="1" dirty="0" smtClean="0"/>
              <a:t>в заключении сегодня находится больше </a:t>
            </a:r>
            <a:r>
              <a:rPr lang="ru-RU" b="1" i="1" dirty="0" smtClean="0">
                <a:solidFill>
                  <a:srgbClr val="FF0000"/>
                </a:solidFill>
              </a:rPr>
              <a:t>680 тыс. чел.,</a:t>
            </a:r>
          </a:p>
          <a:p>
            <a:pPr algn="just"/>
            <a:r>
              <a:rPr lang="ru-RU" i="1" dirty="0" smtClean="0"/>
              <a:t>при этом подавляющая часть - </a:t>
            </a:r>
            <a:r>
              <a:rPr lang="ru-RU" b="1" i="1" dirty="0" smtClean="0">
                <a:solidFill>
                  <a:srgbClr val="FF0000"/>
                </a:solidFill>
              </a:rPr>
              <a:t>мужчины</a:t>
            </a:r>
            <a:r>
              <a:rPr lang="ru-RU" i="1" dirty="0" smtClean="0"/>
              <a:t>,</a:t>
            </a:r>
          </a:p>
          <a:p>
            <a:pPr algn="just"/>
            <a:r>
              <a:rPr lang="ru-RU" i="1" dirty="0" smtClean="0"/>
              <a:t>возраст основной группы - </a:t>
            </a:r>
            <a:r>
              <a:rPr lang="ru-RU" b="1" i="1" dirty="0" smtClean="0">
                <a:solidFill>
                  <a:srgbClr val="FF0000"/>
                </a:solidFill>
              </a:rPr>
              <a:t>от 25 до 55 лет</a:t>
            </a:r>
            <a:r>
              <a:rPr lang="ru-RU" i="1" dirty="0" smtClean="0"/>
              <a:t> (больше 400 тыс. чел.),</a:t>
            </a:r>
          </a:p>
          <a:p>
            <a:pPr algn="just"/>
            <a:r>
              <a:rPr lang="ru-RU" i="1" dirty="0" smtClean="0"/>
              <a:t>срок заключения (для самого большого количества заключенных) – </a:t>
            </a:r>
            <a:r>
              <a:rPr lang="ru-RU" b="1" i="1" dirty="0" smtClean="0">
                <a:solidFill>
                  <a:srgbClr val="FF0000"/>
                </a:solidFill>
              </a:rPr>
              <a:t>от 3 до 10 лет</a:t>
            </a:r>
            <a:r>
              <a:rPr lang="ru-RU" i="1" dirty="0" smtClean="0"/>
              <a:t> (больше 350 тыс. чел.),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впервые судимые – почти половина</a:t>
            </a:r>
            <a:r>
              <a:rPr lang="ru-RU" i="1" dirty="0" smtClean="0"/>
              <a:t> (больше 260 тыс. чел.), 2 раза – 140 тыс. чел. и 3 и более раза – около трети (180 тыс. чел.),</a:t>
            </a:r>
          </a:p>
          <a:p>
            <a:pPr algn="just"/>
            <a:r>
              <a:rPr lang="ru-RU" i="1" dirty="0" smtClean="0"/>
              <a:t>немалое количество несовершеннолетних и лиц от 18 до 25 лет –суммарно </a:t>
            </a:r>
            <a:r>
              <a:rPr lang="ru-RU" b="1" i="1" dirty="0" smtClean="0">
                <a:solidFill>
                  <a:srgbClr val="FF0000"/>
                </a:solidFill>
              </a:rPr>
              <a:t>125 тыс. чел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6719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Основная проблема заключенных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Как видно из приведенного выше анализа, большая часть заключенных представляет из себя наиболее активную группу населения – молодежь и трудоспособный возраст, впервые или повторно осужденные на срок от 3 до 10 лет.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Это означает, что многие имеют для себя реальную перспективу выхода на свободу и интеграцию в обычную жизнь в молодом, либо среднем возрасте.</a:t>
            </a:r>
          </a:p>
          <a:p>
            <a:pPr marL="0" indent="0" algn="just">
              <a:buNone/>
            </a:pPr>
            <a:r>
              <a:rPr lang="ru-RU" dirty="0" smtClean="0"/>
              <a:t> Однако, большая часть заключенных имеют 2-ую и более судимость, что свидетельствует о трудности их должной адаптации к обычной жизни и постепенному возвращению «на круги своя».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9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Основная проблема</a:t>
            </a:r>
            <a:br>
              <a:rPr lang="ru-RU" dirty="0" smtClean="0"/>
            </a:br>
            <a:r>
              <a:rPr lang="ru-RU" dirty="0" smtClean="0"/>
              <a:t>Администрации ИК и тюрем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85733"/>
            <a:ext cx="4867154" cy="52722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Невозможность действенной воспитательной работы в ИК, тюрьмах и пр., ярко выражающаяся в повторных судимостях подопечных и даже нередко приводящая к росту конфликтов в самих исправительных учреждениях, ставит, наряду с проблемой адаптации заключенных к обычной жизни, проблему эффективного изменения методов воспитания самими Администрациями, количество работников которых, по данным ФСИН, уже свыше </a:t>
            </a:r>
            <a:r>
              <a:rPr lang="ru-RU" b="1" dirty="0" smtClean="0">
                <a:solidFill>
                  <a:srgbClr val="FF0000"/>
                </a:solidFill>
              </a:rPr>
              <a:t>300 тыс. чел.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171" name="Picture 3" descr="E:\Для секретаря\Капелланы\Малова 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51" y="3362811"/>
            <a:ext cx="3534579" cy="33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проблемы методом Христа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Постоянная работа с заключенными разного уровня, возраста, пола и пр. на предмет их текущей и дальнейшей социальной реабилитации должна, безусловно, в первую очередь, возложить на себя Церковь Божия, следуя Великому Поручению Господа нашего Иисуса Христа.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Церковь может и должна предложить Администрациям ИК, тюрем и пр. эффективный инструмент РЕАЛЬНОГО изменения ЧЕЛОВЕКА и уже потом, как само собой разумеющееся следствие, его жизни в заключении и – в дальнейшем – на свободе.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Таким инструментом, безусловно, становится ПРОПОВЕДЬ СЛОВА БОЖЬЕГО.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5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Насущные проблемы, решение которых может заинтересовать Администрацию ИК, тюрем и пр.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Отталкиваясь от уже имеющегося опыта Капелланов Церкви можно отметить следующие проблемы, решение которых </a:t>
            </a:r>
            <a:r>
              <a:rPr lang="ru-RU" b="1" dirty="0" smtClean="0"/>
              <a:t>предлагает Церковь как Администрации, так, конечно же, в первую очередь и самим заключенным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изменение человека, образа его жизни посредством покаяния и принятия им Христа;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восстановление семейных отношений;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восстановление здоровья, испорченного вследствие вредных привычек (табак, алкоголь, наркотики и пр.), в том числе и полное освобождение от последних;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построение </a:t>
            </a:r>
            <a:r>
              <a:rPr lang="ru-RU" dirty="0" err="1" smtClean="0">
                <a:solidFill>
                  <a:srgbClr val="FF0000"/>
                </a:solidFill>
              </a:rPr>
              <a:t>взаимоуважительных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отношений между подчиненными и начальством (заключенными и работниками Администрации).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i="1" dirty="0" smtClean="0"/>
              <a:t>Безусловно, здесь отмечены далеко не все возможные проблемы, эффективное решение которых может предложить Церковь.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2381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2870</Words>
  <Application>Microsoft Macintosh PowerPoint</Application>
  <PresentationFormat>Экран (4:3)</PresentationFormat>
  <Paragraphs>132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Изящная</vt:lpstr>
      <vt:lpstr>Acrobat Document</vt:lpstr>
      <vt:lpstr>еваНгелие через газеты – в тюрьмы россии</vt:lpstr>
      <vt:lpstr>Выполняя Великое Поручение Христа</vt:lpstr>
      <vt:lpstr>Предпосылки: текущее состояние пенитенциарной (уголовно-исполнительной) системы в России</vt:lpstr>
      <vt:lpstr>Предпосылки: текущее состояние пенитенциарной (уголовно-исполнительной) системы в России</vt:lpstr>
      <vt:lpstr>Характеристика осужденных</vt:lpstr>
      <vt:lpstr>Основная проблема заключенных</vt:lpstr>
      <vt:lpstr>Основная проблема Администрации ИК и тюрем </vt:lpstr>
      <vt:lpstr>Решение проблемы методом Христа</vt:lpstr>
      <vt:lpstr>Насущные проблемы, решение которых может заинтересовать Администрацию ИК, тюрем и пр.</vt:lpstr>
      <vt:lpstr>Почему газета?</vt:lpstr>
      <vt:lpstr>Газета – это всегда новое постоянство!</vt:lpstr>
      <vt:lpstr>Газета – первый шаг для знакомства</vt:lpstr>
      <vt:lpstr>ГАЗЕТА УЖЕ РАБОТАЕТ!</vt:lpstr>
      <vt:lpstr>ГАЗЕТА УЖЕ РАБОТАЕТ!</vt:lpstr>
      <vt:lpstr>ПОЖИЗНЕННОЕ ЛИШЕНИЕ СВОБОДЫ</vt:lpstr>
      <vt:lpstr>ОТЗЫВЫ ЧИТАТЕЛЕЙ ИЗ МЕСТ ЛИШЕНИЯ СВОБОДЫ </vt:lpstr>
      <vt:lpstr>ОТЗЫВЫ ЧИТАТЕЛЕЙ ИЗ МЕСТ ЛИШЕНИЯ СВОБОДЫ </vt:lpstr>
      <vt:lpstr>ИЗ ПИСЬМА ЗАКЛЮЧЕННЫХ</vt:lpstr>
      <vt:lpstr>ДЛЯ МНОГИХ газета – единственнОЕ средство  связи с христианами.</vt:lpstr>
      <vt:lpstr>крик о духовной помощи</vt:lpstr>
      <vt:lpstr>крик о духовной помощи</vt:lpstr>
      <vt:lpstr>С чего начать ГАЗЕТНОЕ СЛУЖЕНИЕ В МЛС?</vt:lpstr>
      <vt:lpstr>С чего начать ГАЗЕТНОЕ СЛУЖЕНИЕ В МЛС?</vt:lpstr>
      <vt:lpstr>С чего начать ГАЗЕТНОЕ СЛУЖЕНИЕ В МЛС?</vt:lpstr>
      <vt:lpstr>С чего начать ГАЗЕТНОЕ СЛУЖЕНИЕ В МЛС?</vt:lpstr>
      <vt:lpstr>Газета работает! Пусть Вас убедят опыты – ОПЫТ № 1</vt:lpstr>
      <vt:lpstr>Газета работает! Пусть Вас убедят опыты – ОПЫТ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ВыполнИМ Великое Поручение Христа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Ivanov</dc:creator>
  <cp:lastModifiedBy>Ivan Ivanov</cp:lastModifiedBy>
  <cp:revision>69</cp:revision>
  <dcterms:created xsi:type="dcterms:W3CDTF">2013-09-10T19:36:14Z</dcterms:created>
  <dcterms:modified xsi:type="dcterms:W3CDTF">2013-09-29T15:21:28Z</dcterms:modified>
</cp:coreProperties>
</file>