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7" r:id="rId3"/>
    <p:sldId id="273" r:id="rId4"/>
    <p:sldId id="275" r:id="rId5"/>
    <p:sldId id="276" r:id="rId6"/>
    <p:sldId id="277" r:id="rId7"/>
    <p:sldId id="274" r:id="rId8"/>
    <p:sldId id="285" r:id="rId9"/>
    <p:sldId id="268" r:id="rId10"/>
    <p:sldId id="269" r:id="rId11"/>
    <p:sldId id="270" r:id="rId12"/>
    <p:sldId id="271" r:id="rId13"/>
    <p:sldId id="272" r:id="rId14"/>
    <p:sldId id="279" r:id="rId15"/>
    <p:sldId id="278" r:id="rId16"/>
    <p:sldId id="281" r:id="rId17"/>
    <p:sldId id="280" r:id="rId18"/>
    <p:sldId id="282" r:id="rId19"/>
    <p:sldId id="283" r:id="rId20"/>
    <p:sldId id="284" r:id="rId21"/>
    <p:sldId id="286" r:id="rId22"/>
    <p:sldId id="262" r:id="rId23"/>
    <p:sldId id="263" r:id="rId24"/>
    <p:sldId id="264" r:id="rId25"/>
    <p:sldId id="265" r:id="rId26"/>
    <p:sldId id="26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AC3FB-62A2-45C5-9AC7-199548A48526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9839D-2227-4DEE-B77D-4BE616CD3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5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-370119"/>
            <a:ext cx="8225280" cy="2428096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51E8497B-1D4B-4EE3-A3E1-7E564BDD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4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01194A-D4DB-4AB9-B882-6C3F3D5374F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B72267-C43C-47A4-BB4F-33E455F99C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Организация газетного служения в общине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 для пасторов и миссионерских лидеров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4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Распределение населенного пункта на участки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2602632" cy="42508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ВНИМАНИЕ!</a:t>
            </a:r>
          </a:p>
          <a:p>
            <a:r>
              <a:rPr lang="ru-RU" dirty="0" smtClean="0"/>
              <a:t>Если в городе несколько церквей, соберите совместный совет и закрепите за каждой церковью свою территорию!</a:t>
            </a:r>
            <a:endParaRPr lang="ru-RU" dirty="0"/>
          </a:p>
        </p:txBody>
      </p:sp>
      <p:pic>
        <p:nvPicPr>
          <p:cNvPr id="1026" name="Picture 2" descr="C:\Users\7D\Videos\Для Омска\Территория 3 церкви 2011 г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680520" cy="46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7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460888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Проведите миссионерское служение и призовите членов церкви к участию в газетном служении.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5194920" cy="3530792"/>
          </a:xfrm>
        </p:spPr>
        <p:txBody>
          <a:bodyPr/>
          <a:lstStyle/>
          <a:p>
            <a:r>
              <a:rPr lang="ru-RU" dirty="0" smtClean="0"/>
              <a:t>Из откликнувшихся братьев и сестер нужно сформировать миссионерские пары. Желательно, чтобы в паре были брат с сестрой или две сестры. Два брата могут напугать людей.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6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Каждой миссионерской паре выдается карта ее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3466728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Первая задача распространителей:</a:t>
            </a:r>
          </a:p>
          <a:p>
            <a:r>
              <a:rPr lang="ru-RU" dirty="0" smtClean="0"/>
              <a:t>Посчитать количество квартир, находящихся их территории.</a:t>
            </a:r>
          </a:p>
          <a:p>
            <a:r>
              <a:rPr lang="ru-RU" dirty="0" smtClean="0"/>
              <a:t>Начать молиться за людей, живущих в их районе.</a:t>
            </a:r>
            <a:endParaRPr lang="ru-RU" dirty="0"/>
          </a:p>
        </p:txBody>
      </p:sp>
      <p:pic>
        <p:nvPicPr>
          <p:cNvPr id="3074" name="Picture 2" descr="C:\Users\7D\Videos\Для Омска\Райо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09" y="1772816"/>
            <a:ext cx="2334208" cy="4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3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Распространение газет по почтовым ящикам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газет на одного миссионера (при нагрузке не более 2 часов в неделю):</a:t>
            </a:r>
          </a:p>
          <a:p>
            <a:r>
              <a:rPr lang="ru-RU" dirty="0" smtClean="0"/>
              <a:t>В частном секторе: 50 – 80 шт.</a:t>
            </a:r>
          </a:p>
          <a:p>
            <a:r>
              <a:rPr lang="ru-RU" dirty="0" smtClean="0"/>
              <a:t>В многоэтажных домах: 100 – 200 шт.</a:t>
            </a:r>
          </a:p>
          <a:p>
            <a:r>
              <a:rPr lang="ru-RU" dirty="0" smtClean="0"/>
              <a:t>В крупных городах при формировании экипажей  (использование транспорта): 250 – 400 шт.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2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4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Время распространения газет по почтовым ящикам в одном доме –</a:t>
            </a:r>
            <a:br>
              <a:rPr lang="ru-RU" dirty="0" smtClean="0"/>
            </a:br>
            <a:r>
              <a:rPr lang="ru-RU" dirty="0" smtClean="0"/>
              <a:t> 3 – 6 месяцев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7239000" cy="2738704"/>
          </a:xfrm>
        </p:spPr>
        <p:txBody>
          <a:bodyPr/>
          <a:lstStyle/>
          <a:p>
            <a:pPr algn="ctr"/>
            <a:r>
              <a:rPr lang="ru-RU" dirty="0" smtClean="0"/>
              <a:t>После этого в этом доме нужно переходить ко второму этапу работы, а массовое распространение по ящикам перенести в другие дома района.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30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этап. Поиск постоянных читателей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Методы поиска читателей: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Прикрепление на первую страницы газеты яркого ярлычка с телефоном распространителя (откликаются 1% читателей).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Обзвон</a:t>
            </a:r>
            <a:r>
              <a:rPr lang="ru-RU" dirty="0" smtClean="0"/>
              <a:t> читателей (необходимо иметь базу телефонов).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Опрос из квартиры в квартиру с целью выявить людей, которые читают газету и хотят ее регулярно получать (отклик – 10 – 20 %).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5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Второй этап проекта организовать сложнее, чем первый, но он необходим не только ради читателей, но и для миссионеров, чтобы у миссионеров появился живой опыт общения с людьми.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14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Привлечение дополнительных служителей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/>
          <a:lstStyle/>
          <a:p>
            <a:r>
              <a:rPr lang="ru-RU" dirty="0" smtClean="0"/>
              <a:t>На втором этапе миссионерам понадобиться помощь. Желательно привлекать незадействованных членов церкви, чтобы они обслуживали постоянных читателей (на одного служителя – от 10 до 100 человек – кто сколько может обслужить).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17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этап. Индивидуальная работа с читателями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r>
              <a:rPr lang="ru-RU" dirty="0" smtClean="0"/>
              <a:t>Цель: завязать тесное христианское общение и привлечь читателя газеты к изучению Библии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88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индивидуальной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Миссионерская библиотека</a:t>
            </a:r>
          </a:p>
          <a:p>
            <a:r>
              <a:rPr lang="ru-RU" dirty="0" smtClean="0"/>
              <a:t>Продажа книг</a:t>
            </a:r>
          </a:p>
          <a:p>
            <a:r>
              <a:rPr lang="ru-RU" dirty="0" smtClean="0"/>
              <a:t>Изучение библейских уроков</a:t>
            </a:r>
          </a:p>
          <a:p>
            <a:r>
              <a:rPr lang="ru-RU" dirty="0" smtClean="0"/>
              <a:t>Социальная помощь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47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Газетное служение – очень важное оружие для проповеди </a:t>
            </a:r>
            <a:r>
              <a:rPr lang="ru-RU" dirty="0" err="1" smtClean="0"/>
              <a:t>трехангельской</a:t>
            </a:r>
            <a:r>
              <a:rPr lang="ru-RU" dirty="0" smtClean="0"/>
              <a:t> вести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7239000" cy="3530792"/>
          </a:xfrm>
        </p:spPr>
        <p:txBody>
          <a:bodyPr/>
          <a:lstStyle/>
          <a:p>
            <a:r>
              <a:rPr lang="ru-RU" dirty="0" smtClean="0"/>
              <a:t>Газета помогает охватить вестью большое количество людей.</a:t>
            </a:r>
          </a:p>
          <a:p>
            <a:r>
              <a:rPr lang="ru-RU" dirty="0" smtClean="0"/>
              <a:t>Газета помогает привлечь к служению большую часть членов церкви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88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 этап. Проведение встреч с читателями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Можно в течение года приглашать читателей на различные миссионерские мероприятия.</a:t>
            </a:r>
          </a:p>
        </p:txBody>
      </p:sp>
      <p:pic>
        <p:nvPicPr>
          <p:cNvPr id="4098" name="Picture 2" descr="C:\Users\7D\Videos\История газеты\Отчет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035316" cy="45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6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Рождественские и пасхальные встречи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раз в год необходимо проводить Программу жатвы: серию из 8 – 10 встреч с читателями по субботам и воскресеньям с представлением основ христианского вероучения и крещением. </a:t>
            </a:r>
          </a:p>
          <a:p>
            <a:endParaRPr lang="ru-RU" dirty="0"/>
          </a:p>
        </p:txBody>
      </p:sp>
      <p:pic>
        <p:nvPicPr>
          <p:cNvPr id="5122" name="Picture 2" descr="C:\Users\7D\Videos\История газеты\Отчет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5450942" cy="36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6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необходимо делать для поддержания миссионерского духа?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>
            <a:normAutofit/>
          </a:bodyPr>
          <a:lstStyle/>
          <a:p>
            <a:r>
              <a:rPr lang="ru-RU" dirty="0" smtClean="0"/>
              <a:t>Верить в скорое Пришествие Господа и необходимость активного миссионерского служения.</a:t>
            </a:r>
          </a:p>
          <a:p>
            <a:r>
              <a:rPr lang="ru-RU" dirty="0" smtClean="0"/>
              <a:t>Делиться миссионерскими опытами на богослужениях.</a:t>
            </a:r>
          </a:p>
          <a:p>
            <a:r>
              <a:rPr lang="ru-RU" dirty="0" smtClean="0"/>
              <a:t>Проводить специальные миссионерские служения (1 раз в квартал).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31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88880"/>
          </a:xfrm>
        </p:spPr>
        <p:txBody>
          <a:bodyPr/>
          <a:lstStyle/>
          <a:p>
            <a:pPr algn="ctr"/>
            <a:r>
              <a:rPr lang="ru-RU" dirty="0"/>
              <a:t>ЧТО необходимо делать для поддержания миссионерского </a:t>
            </a:r>
            <a:r>
              <a:rPr lang="ru-RU" dirty="0" smtClean="0"/>
              <a:t>духа?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7239000" cy="3242760"/>
          </a:xfrm>
        </p:spPr>
        <p:txBody>
          <a:bodyPr/>
          <a:lstStyle/>
          <a:p>
            <a:r>
              <a:rPr lang="ru-RU" dirty="0"/>
              <a:t>Ежемесячно молиться за миссионеров и читателей газет.</a:t>
            </a:r>
          </a:p>
          <a:p>
            <a:r>
              <a:rPr lang="ru-RU" dirty="0" smtClean="0"/>
              <a:t>Проводить регулярное обучение миссионеров.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34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Миссионерские встречи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4668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Проводятся не реже 1 раза в квартал.</a:t>
            </a:r>
          </a:p>
          <a:p>
            <a:r>
              <a:rPr lang="ru-RU" dirty="0" smtClean="0"/>
              <a:t>Обмен опытами.</a:t>
            </a:r>
          </a:p>
          <a:p>
            <a:r>
              <a:rPr lang="ru-RU" dirty="0" smtClean="0"/>
              <a:t>Обсуждение насущных вопросов.</a:t>
            </a:r>
          </a:p>
          <a:p>
            <a:r>
              <a:rPr lang="ru-RU" dirty="0" smtClean="0"/>
              <a:t>Совместная молитва за служение, друг за друга, за возрождение церкви, за читателей.</a:t>
            </a:r>
          </a:p>
          <a:p>
            <a:r>
              <a:rPr lang="ru-RU" dirty="0" smtClean="0"/>
              <a:t>Обучение.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86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миссионеров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ТЕМЫ СЕМИНАРОВ:</a:t>
            </a:r>
          </a:p>
          <a:p>
            <a:r>
              <a:rPr lang="ru-RU" dirty="0" smtClean="0"/>
              <a:t>Как </a:t>
            </a:r>
            <a:r>
              <a:rPr lang="ru-RU" dirty="0" smtClean="0"/>
              <a:t>организовать газетное служение в общине?</a:t>
            </a:r>
          </a:p>
          <a:p>
            <a:r>
              <a:rPr lang="ru-RU" dirty="0" smtClean="0"/>
              <a:t>Как найти постоянных читателей.</a:t>
            </a:r>
          </a:p>
          <a:p>
            <a:r>
              <a:rPr lang="ru-RU" dirty="0" smtClean="0"/>
              <a:t>Как наладить христианское общение с читателями.</a:t>
            </a:r>
          </a:p>
          <a:p>
            <a:r>
              <a:rPr lang="ru-RU" dirty="0" smtClean="0"/>
              <a:t>Изучение библейских уроков.</a:t>
            </a:r>
          </a:p>
          <a:p>
            <a:r>
              <a:rPr lang="ru-RU" dirty="0" smtClean="0"/>
              <a:t>Проведение встреч с читателями.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72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r>
              <a:rPr lang="ru-RU" dirty="0" smtClean="0"/>
              <a:t>Обучающие материалы для миссионеров можно найти на сайте: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/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Sokrsokr.info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Наши группы в социальных сетях:</a:t>
            </a:r>
          </a:p>
          <a:p>
            <a:r>
              <a:rPr lang="en-US" sz="3600" b="1" dirty="0"/>
              <a:t>o</a:t>
            </a:r>
            <a:r>
              <a:rPr lang="en-US" sz="3600" b="1" dirty="0" smtClean="0"/>
              <a:t>dnoklassniki.ru/</a:t>
            </a:r>
            <a:r>
              <a:rPr lang="en-US" sz="3600" b="1" dirty="0" err="1" smtClean="0"/>
              <a:t>osennielistya</a:t>
            </a:r>
            <a:endParaRPr lang="en-US" sz="3600" b="1" dirty="0" smtClean="0"/>
          </a:p>
          <a:p>
            <a:r>
              <a:rPr lang="en-US" sz="3600" b="1" dirty="0"/>
              <a:t>v</a:t>
            </a:r>
            <a:r>
              <a:rPr lang="en-US" sz="3600" b="1" dirty="0" smtClean="0"/>
              <a:t>k.com/</a:t>
            </a:r>
            <a:r>
              <a:rPr lang="en-US" sz="3600" b="1" dirty="0" err="1" smtClean="0"/>
              <a:t>sokrsokr_info</a:t>
            </a:r>
            <a:endParaRPr lang="en-US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6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/>
              <a:t>«С плачем несущий семена возвратится с радостью, неся снопы </a:t>
            </a:r>
            <a:r>
              <a:rPr lang="ru-RU" sz="5400" b="1" dirty="0" smtClean="0"/>
              <a:t>свои» </a:t>
            </a:r>
          </a:p>
          <a:p>
            <a:pPr marL="0" indent="0" algn="r">
              <a:buNone/>
            </a:pPr>
            <a:r>
              <a:rPr lang="ru-RU" sz="5400" b="1" smtClean="0"/>
              <a:t>(Псалом 125:6)</a:t>
            </a:r>
            <a:endParaRPr lang="ru-RU" sz="5400" b="1" dirty="0"/>
          </a:p>
          <a:p>
            <a:pPr marL="0" indent="0">
              <a:buNone/>
            </a:pPr>
            <a:endParaRPr lang="ru-RU" sz="5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92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Газета «Сокрытое Сокровище»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600856_632862486742837_495079286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829" y="1711325"/>
            <a:ext cx="273181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Издается с мая 2000 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07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537" y="334472"/>
            <a:ext cx="3800440" cy="4174648"/>
          </a:xfrm>
        </p:spPr>
        <p:txBody>
          <a:bodyPr lIns="82945" tIns="41473" rIns="82945" bIns="41473"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Газета «Ваши ключи к здоровью»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Издаётся </a:t>
            </a:r>
            <a:r>
              <a:rPr lang="ru-RU" b="1" dirty="0" smtClean="0">
                <a:solidFill>
                  <a:srgbClr val="C00000"/>
                </a:solidFill>
              </a:rPr>
              <a:t>с 2006 г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6147" name="Picture 2" descr="E:\ОЛ 11 - 2013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013280" cy="60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13256_632538233441929_194991830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9148">
            <a:off x="3626732" y="2984221"/>
            <a:ext cx="3995057" cy="60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000" y="180019"/>
            <a:ext cx="8222400" cy="1434391"/>
          </a:xfrm>
        </p:spPr>
        <p:txBody>
          <a:bodyPr lIns="82945" tIns="41473" rIns="82945" bIns="41473"/>
          <a:lstStyle/>
          <a:p>
            <a:pPr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smtClean="0">
                <a:solidFill>
                  <a:srgbClr val="C00000"/>
                </a:solidFill>
              </a:rPr>
              <a:t>Молодёжная газета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«7</a:t>
            </a:r>
            <a:r>
              <a:rPr lang="en-US" b="1" smtClean="0">
                <a:solidFill>
                  <a:srgbClr val="C00000"/>
                </a:solidFill>
              </a:rPr>
              <a:t>D</a:t>
            </a:r>
            <a:r>
              <a:rPr lang="ru-RU" b="1" smtClean="0">
                <a:solidFill>
                  <a:srgbClr val="C00000"/>
                </a:solidFill>
              </a:rPr>
              <a:t> формат»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11960" y="1052736"/>
            <a:ext cx="4466920" cy="1180920"/>
          </a:xfrm>
        </p:spPr>
        <p:txBody>
          <a:bodyPr tIns="0" anchor="ctr">
            <a:normAutofit lnSpcReduction="10000"/>
          </a:bodyPr>
          <a:lstStyle/>
          <a:p>
            <a:pPr indent="-339845" algn="ctr">
              <a:buClrTx/>
              <a:tabLst>
                <a:tab pos="342725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sz="4000" b="1" dirty="0">
                <a:solidFill>
                  <a:srgbClr val="C00000"/>
                </a:solidFill>
              </a:rPr>
              <a:t>Издаётся с 2011 г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2" name="Picture 2" descr="H:\для проекта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3431"/>
            <a:ext cx="6305760" cy="46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955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5" descr="D:\презентации\для проекта 7d\молодежки 7д\IMG_1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000" y="180019"/>
            <a:ext cx="8222400" cy="1434391"/>
          </a:xfrm>
        </p:spPr>
        <p:txBody>
          <a:bodyPr lIns="82945" tIns="41473" rIns="82945" bIns="41473">
            <a:normAutofit fontScale="90000"/>
          </a:bodyPr>
          <a:lstStyle/>
          <a:p>
            <a:pPr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sz="4900" b="1">
                <a:solidFill>
                  <a:srgbClr val="C00000"/>
                </a:solidFill>
              </a:rPr>
              <a:t>Журнал для детей «Чудесные странички»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05281" y="2248077"/>
            <a:ext cx="4773599" cy="3443401"/>
          </a:xfrm>
        </p:spPr>
        <p:txBody>
          <a:bodyPr tIns="0" anchor="ctr">
            <a:normAutofit/>
          </a:bodyPr>
          <a:lstStyle/>
          <a:p>
            <a:pPr indent="-339845" algn="ctr">
              <a:buClrTx/>
              <a:tabLst>
                <a:tab pos="342725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sz="4900" b="1" dirty="0">
                <a:solidFill>
                  <a:srgbClr val="C00000"/>
                </a:solidFill>
              </a:rPr>
              <a:t>Издаётся с 2005 г.</a:t>
            </a:r>
          </a:p>
          <a:p>
            <a:pPr indent="-339845" algn="ctr">
              <a:buClrTx/>
              <a:tabLst>
                <a:tab pos="342725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endParaRPr lang="ru-RU" sz="9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1" y="1556804"/>
            <a:ext cx="3509280" cy="482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192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Координатор газетного служения должен быть в каждой общине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Функции координатора:</a:t>
            </a:r>
          </a:p>
          <a:p>
            <a:pPr lvl="0"/>
            <a:r>
              <a:rPr lang="ru-RU" dirty="0"/>
              <a:t>планирование (совместно с пастором и Советом церкви) стратегии газетного служения общины;</a:t>
            </a:r>
            <a:endParaRPr lang="ru-RU" i="1" dirty="0"/>
          </a:p>
          <a:p>
            <a:pPr lvl="0"/>
            <a:r>
              <a:rPr lang="ru-RU" dirty="0"/>
              <a:t>контроль за распространением газет и работой с постоянными читателями;</a:t>
            </a:r>
            <a:endParaRPr lang="ru-RU" i="1" dirty="0"/>
          </a:p>
          <a:p>
            <a:pPr lvl="0"/>
            <a:r>
              <a:rPr lang="ru-RU" dirty="0"/>
              <a:t>поддержание связи с редакцией,  получение обучающих материалов и организация обучения миссионеров;</a:t>
            </a:r>
            <a:endParaRPr lang="ru-RU" i="1" dirty="0"/>
          </a:p>
          <a:p>
            <a:pPr lvl="0"/>
            <a:r>
              <a:rPr lang="ru-RU" dirty="0"/>
              <a:t>обмен опытом и молитвенными нуждами с другими общинами через редакцию и местную Конференцию.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62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с газетой «сокрытое Сокровище»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600856_632862486742837_495079286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829" y="1711325"/>
            <a:ext cx="273181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Этап 1. Массовое </a:t>
            </a:r>
            <a:r>
              <a:rPr lang="ru-RU" sz="3600" b="1" dirty="0" err="1" smtClean="0"/>
              <a:t>распростране-ние</a:t>
            </a:r>
            <a:r>
              <a:rPr lang="ru-RU" sz="3600" b="1" dirty="0" smtClean="0"/>
              <a:t> </a:t>
            </a:r>
            <a:r>
              <a:rPr lang="ru-RU" sz="3600" b="1" dirty="0"/>
              <a:t>газет</a:t>
            </a:r>
          </a:p>
        </p:txBody>
      </p:sp>
    </p:spTree>
    <p:extLst>
      <p:ext uri="{BB962C8B-B14F-4D97-AF65-F5344CB8AC3E}">
        <p14:creationId xmlns:p14="http://schemas.microsoft.com/office/powerpoint/2010/main" val="681760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706</Words>
  <Application>Microsoft Office PowerPoint</Application>
  <PresentationFormat>Экран (4:3)</PresentationFormat>
  <Paragraphs>85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Организация газетного служения в общине</vt:lpstr>
      <vt:lpstr>Газетное служение – очень важное оружие для проповеди трехангельской вести</vt:lpstr>
      <vt:lpstr>Газета «Сокрытое Сокровище»</vt:lpstr>
      <vt:lpstr>Газета «Ваши ключи к здоровью»  Издаётся с 2006 г.</vt:lpstr>
      <vt:lpstr>Молодёжная газета  «7D формат»</vt:lpstr>
      <vt:lpstr>Презентация PowerPoint</vt:lpstr>
      <vt:lpstr>Журнал для детей «Чудесные странички»</vt:lpstr>
      <vt:lpstr>Координатор газетного служения должен быть в каждой общине</vt:lpstr>
      <vt:lpstr>Этапы работы с газетой «сокрытое Сокровище»</vt:lpstr>
      <vt:lpstr>Распределение населенного пункта на участки</vt:lpstr>
      <vt:lpstr>Проведите миссионерское служение и призовите членов церкви к участию в газетном служении. </vt:lpstr>
      <vt:lpstr>Каждой миссионерской паре выдается карта ее района</vt:lpstr>
      <vt:lpstr>Распространение газет по почтовым ящикам</vt:lpstr>
      <vt:lpstr>Время распространения газет по почтовым ящикам в одном доме –  3 – 6 месяцев</vt:lpstr>
      <vt:lpstr>2 этап. Поиск постоянных читателей</vt:lpstr>
      <vt:lpstr>Внимание!</vt:lpstr>
      <vt:lpstr>Привлечение дополнительных служителей</vt:lpstr>
      <vt:lpstr>3 этап. Индивидуальная работа с читателями</vt:lpstr>
      <vt:lpstr>Виды индивидуальной работы:</vt:lpstr>
      <vt:lpstr>4 этап. Проведение встреч с читателями</vt:lpstr>
      <vt:lpstr>Рождественские и пасхальные встречи</vt:lpstr>
      <vt:lpstr>ЧТО необходимо делать для поддержания миссионерского духа?</vt:lpstr>
      <vt:lpstr>ЧТО необходимо делать для поддержания миссионерского духа?</vt:lpstr>
      <vt:lpstr>Миссионерские встречи</vt:lpstr>
      <vt:lpstr>Обучение миссионеров</vt:lpstr>
      <vt:lpstr>Обучающие материалы для миссионеров можно найти на сайте:</vt:lpstr>
      <vt:lpstr>Презентация PowerPoint</vt:lpstr>
    </vt:vector>
  </TitlesOfParts>
  <Company>СокрСокр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7d</dc:creator>
  <cp:lastModifiedBy>7d</cp:lastModifiedBy>
  <cp:revision>9</cp:revision>
  <dcterms:created xsi:type="dcterms:W3CDTF">2013-12-01T18:28:13Z</dcterms:created>
  <dcterms:modified xsi:type="dcterms:W3CDTF">2013-12-03T00:58:09Z</dcterms:modified>
</cp:coreProperties>
</file>