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sldIdLst>
    <p:sldId id="256" r:id="rId2"/>
    <p:sldId id="257" r:id="rId3"/>
    <p:sldId id="258" r:id="rId4"/>
    <p:sldId id="269" r:id="rId5"/>
    <p:sldId id="274" r:id="rId6"/>
    <p:sldId id="275" r:id="rId7"/>
    <p:sldId id="330" r:id="rId8"/>
    <p:sldId id="270" r:id="rId9"/>
    <p:sldId id="271" r:id="rId10"/>
    <p:sldId id="272" r:id="rId11"/>
    <p:sldId id="281" r:id="rId12"/>
    <p:sldId id="282" r:id="rId13"/>
    <p:sldId id="331" r:id="rId14"/>
    <p:sldId id="276" r:id="rId15"/>
    <p:sldId id="273" r:id="rId16"/>
    <p:sldId id="283" r:id="rId17"/>
    <p:sldId id="278" r:id="rId18"/>
    <p:sldId id="284" r:id="rId19"/>
    <p:sldId id="286" r:id="rId20"/>
    <p:sldId id="285" r:id="rId21"/>
    <p:sldId id="332" r:id="rId22"/>
    <p:sldId id="277" r:id="rId23"/>
    <p:sldId id="287" r:id="rId24"/>
    <p:sldId id="292" r:id="rId25"/>
    <p:sldId id="288" r:id="rId26"/>
    <p:sldId id="293" r:id="rId27"/>
    <p:sldId id="329" r:id="rId28"/>
    <p:sldId id="289" r:id="rId29"/>
    <p:sldId id="291" r:id="rId30"/>
    <p:sldId id="279" r:id="rId31"/>
    <p:sldId id="294" r:id="rId32"/>
    <p:sldId id="264" r:id="rId33"/>
    <p:sldId id="333" r:id="rId34"/>
    <p:sldId id="334" r:id="rId35"/>
    <p:sldId id="342" r:id="rId36"/>
    <p:sldId id="267" r:id="rId37"/>
    <p:sldId id="268" r:id="rId38"/>
    <p:sldId id="335" r:id="rId39"/>
    <p:sldId id="336" r:id="rId40"/>
    <p:sldId id="337" r:id="rId41"/>
    <p:sldId id="339" r:id="rId42"/>
    <p:sldId id="260" r:id="rId43"/>
    <p:sldId id="280" r:id="rId44"/>
    <p:sldId id="304" r:id="rId45"/>
    <p:sldId id="344" r:id="rId46"/>
    <p:sldId id="296" r:id="rId47"/>
    <p:sldId id="300" r:id="rId48"/>
    <p:sldId id="297" r:id="rId49"/>
    <p:sldId id="301" r:id="rId50"/>
    <p:sldId id="298" r:id="rId51"/>
    <p:sldId id="302" r:id="rId52"/>
    <p:sldId id="312" r:id="rId53"/>
    <p:sldId id="311" r:id="rId54"/>
    <p:sldId id="323" r:id="rId55"/>
    <p:sldId id="313" r:id="rId56"/>
    <p:sldId id="299" r:id="rId57"/>
    <p:sldId id="303" r:id="rId58"/>
    <p:sldId id="261" r:id="rId59"/>
    <p:sldId id="345" r:id="rId60"/>
    <p:sldId id="262" r:id="rId61"/>
    <p:sldId id="346" r:id="rId62"/>
    <p:sldId id="263" r:id="rId63"/>
    <p:sldId id="309" r:id="rId64"/>
    <p:sldId id="310" r:id="rId65"/>
    <p:sldId id="306" r:id="rId66"/>
    <p:sldId id="305" r:id="rId67"/>
    <p:sldId id="340" r:id="rId68"/>
    <p:sldId id="322" r:id="rId69"/>
    <p:sldId id="307" r:id="rId70"/>
    <p:sldId id="308" r:id="rId71"/>
    <p:sldId id="317" r:id="rId72"/>
    <p:sldId id="314" r:id="rId73"/>
    <p:sldId id="315" r:id="rId74"/>
    <p:sldId id="316" r:id="rId75"/>
    <p:sldId id="318" r:id="rId76"/>
    <p:sldId id="319" r:id="rId77"/>
    <p:sldId id="320" r:id="rId78"/>
    <p:sldId id="341" r:id="rId79"/>
    <p:sldId id="343" r:id="rId80"/>
    <p:sldId id="265" r:id="rId8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F7A21-69E4-4D28-B715-84888DBF77AB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F513D-9764-4F1E-AD89-D151266C8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08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6400" cy="3162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3" y="4350018"/>
            <a:ext cx="4738097" cy="35096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6400" cy="3162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3" y="4350018"/>
            <a:ext cx="4738097" cy="35096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6400" cy="3162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3" y="4350018"/>
            <a:ext cx="4738097" cy="35096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6400" cy="3162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3" y="4350018"/>
            <a:ext cx="4738097" cy="35096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53491C4-DA0B-44FB-9026-C17B78A66D83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A703A97-EA7D-4D8D-83F3-1BAD3A8BEE6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491C4-DA0B-44FB-9026-C17B78A66D83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03A97-EA7D-4D8D-83F3-1BAD3A8BE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53491C4-DA0B-44FB-9026-C17B78A66D83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A703A97-EA7D-4D8D-83F3-1BAD3A8BE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491C4-DA0B-44FB-9026-C17B78A66D83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03A97-EA7D-4D8D-83F3-1BAD3A8BE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3491C4-DA0B-44FB-9026-C17B78A66D83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A703A97-EA7D-4D8D-83F3-1BAD3A8BEE6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491C4-DA0B-44FB-9026-C17B78A66D83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03A97-EA7D-4D8D-83F3-1BAD3A8BE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491C4-DA0B-44FB-9026-C17B78A66D83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03A97-EA7D-4D8D-83F3-1BAD3A8BE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491C4-DA0B-44FB-9026-C17B78A66D83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03A97-EA7D-4D8D-83F3-1BAD3A8BE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3491C4-DA0B-44FB-9026-C17B78A66D83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03A97-EA7D-4D8D-83F3-1BAD3A8BE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491C4-DA0B-44FB-9026-C17B78A66D83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03A97-EA7D-4D8D-83F3-1BAD3A8BE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491C4-DA0B-44FB-9026-C17B78A66D83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03A97-EA7D-4D8D-83F3-1BAD3A8BEE6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53491C4-DA0B-44FB-9026-C17B78A66D83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A703A97-EA7D-4D8D-83F3-1BAD3A8BEE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Следуй </a:t>
            </a:r>
            <a:r>
              <a:rPr lang="ru-RU" smtClean="0"/>
              <a:t>за мной!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10896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БЫЛА ЛИ ВОЛЯ БОЖЬЯ В ТОМ, </a:t>
            </a:r>
            <a:r>
              <a:rPr lang="ru-RU" dirty="0" smtClean="0"/>
              <a:t>ЧТОБЫ народ божий безоговорочно уверовал в </a:t>
            </a:r>
            <a:r>
              <a:rPr lang="ru-RU" dirty="0" err="1" smtClean="0"/>
              <a:t>христа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7239000" cy="281071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74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469000"/>
          </a:xfrm>
        </p:spPr>
        <p:txBody>
          <a:bodyPr/>
          <a:lstStyle/>
          <a:p>
            <a:pPr algn="ctr"/>
            <a:r>
              <a:rPr lang="ru-RU" dirty="0" smtClean="0"/>
              <a:t>ДАЛ ЛИ БОГ ПОДТВЕРЖДЕНИЕ СВОЕЙ ВОЛИ?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93096"/>
            <a:ext cx="7239000" cy="216264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7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541008"/>
          </a:xfrm>
        </p:spPr>
        <p:txBody>
          <a:bodyPr/>
          <a:lstStyle/>
          <a:p>
            <a:r>
              <a:rPr lang="ru-RU" dirty="0" smtClean="0"/>
              <a:t>ЧТО В ЭТОЙ СИТУАЦИИ БЫЛО САМЫМ ГЛАВНЫМ ДЛЯ БОГА?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7239000" cy="187460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4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967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Главное для Бога – изменение нашего сердца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7239000" cy="4034848"/>
          </a:xfrm>
        </p:spPr>
        <p:txBody>
          <a:bodyPr/>
          <a:lstStyle/>
          <a:p>
            <a:r>
              <a:rPr lang="ru-RU" dirty="0" smtClean="0"/>
              <a:t>Во время Первого пришествия Христа Господь желал, чтобы народ Божий всецело понимал принципы Царства Божьего и служение Мессии.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601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74498"/>
          </a:xfrm>
        </p:spPr>
        <p:txBody>
          <a:bodyPr>
            <a:normAutofit/>
          </a:bodyPr>
          <a:lstStyle/>
          <a:p>
            <a:r>
              <a:rPr lang="ru-RU" dirty="0" smtClean="0"/>
              <a:t>Вильям </a:t>
            </a:r>
            <a:r>
              <a:rPr lang="ru-RU" dirty="0" err="1" smtClean="0"/>
              <a:t>миллер</a:t>
            </a:r>
            <a:r>
              <a:rPr lang="ru-RU" dirty="0" smtClean="0"/>
              <a:t> – проповедник скорого пришествия Христа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94538"/>
            <a:ext cx="3258522" cy="476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7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РАЗОЧАРОВАНИЕ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80928"/>
            <a:ext cx="7239000" cy="3602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Октябрь 1844 г.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310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0369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БЫЛА ЛИ ВОЛЯ БОЖЬЯ В ТОМ, ЧТОБЫ перед 1844 годом проповедовалось о скором пришествии </a:t>
            </a:r>
            <a:r>
              <a:rPr lang="ru-RU" dirty="0" err="1" smtClean="0"/>
              <a:t>христа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7239000" cy="29547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5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 всех великих религиозных движений, начиная со времен апостолов, ни одно не было столь свободно от человеческого несовершенства и обольщений сатаны, как осеннее движение 1844 года. Даже и сейчас, спустя уже многие годы, все принимавшие участие в этой работе и твердо убежденные в истине, все еще продолжают испытывать святое влияние этого благословенного движения и свидетельствуют о том, что оно было от Бога</a:t>
            </a:r>
            <a:r>
              <a:rPr lang="ru-RU" dirty="0" smtClean="0"/>
              <a:t>. (Е. Уайт, «Великая борьба»)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7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469000"/>
          </a:xfrm>
        </p:spPr>
        <p:txBody>
          <a:bodyPr/>
          <a:lstStyle/>
          <a:p>
            <a:pPr algn="ctr"/>
            <a:r>
              <a:rPr lang="ru-RU" dirty="0" smtClean="0"/>
              <a:t>ДАЛ ЛИ БОГ ПОДТВЕРЖДЕНИЕ СВОЕЙ ВОЛИ?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93096"/>
            <a:ext cx="7239000" cy="216264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5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476672"/>
            <a:ext cx="7776864" cy="63813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"Когда я занимался своими делами, - говорил он, - в моих ушах постоянно звучали слова: "Пойди и скажи миру об угрожающей ему опасности". Из сознания не уходили слова Священного Писания: "Когда Я скажу беззаконнику: "беззаконник! ты смертью умрешь", а ты не будешь ничего говорить, чтобы предостеречь беззаконника от пути его, то беззаконник тот умрет за грех свой, но кровь его взыщу от руки твоей" (</a:t>
            </a:r>
            <a:r>
              <a:rPr lang="ru-RU" dirty="0" err="1" smtClean="0"/>
              <a:t>Иез</a:t>
            </a:r>
            <a:r>
              <a:rPr lang="ru-RU" dirty="0" smtClean="0"/>
              <a:t>. 33:8, 9). Я чувствовал, что если беззаконники будут предупреждены, то многие из них покаются, но если их не предупредить, то их кровь будет на мне« (Е. Уайт. «Великая борьба»)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43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ЧИСЛА 13:28-31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«Мы ходили </a:t>
            </a:r>
            <a:r>
              <a:rPr lang="ru-RU" dirty="0"/>
              <a:t>в землю, в которую ты посылал нас; в ней подлинно течет молоко и мед, и вот плоды ее; но народ, живущий на земле той, силен, и города укрепленные, весьма большие, и сынов </a:t>
            </a:r>
            <a:r>
              <a:rPr lang="ru-RU" dirty="0" err="1"/>
              <a:t>Енаковых</a:t>
            </a:r>
            <a:r>
              <a:rPr lang="ru-RU" dirty="0"/>
              <a:t> мы видели там; </a:t>
            </a:r>
            <a:r>
              <a:rPr lang="ru-RU" dirty="0" err="1"/>
              <a:t>Амалик</a:t>
            </a:r>
            <a:r>
              <a:rPr lang="ru-RU" dirty="0"/>
              <a:t> живет на южной части земли, </a:t>
            </a:r>
            <a:r>
              <a:rPr lang="ru-RU" dirty="0" err="1"/>
              <a:t>Хеттеи</a:t>
            </a:r>
            <a:r>
              <a:rPr lang="ru-RU" dirty="0"/>
              <a:t>, </a:t>
            </a:r>
            <a:r>
              <a:rPr lang="ru-RU" dirty="0" err="1"/>
              <a:t>Иевусеи</a:t>
            </a:r>
            <a:r>
              <a:rPr lang="ru-RU" dirty="0"/>
              <a:t> и </a:t>
            </a:r>
            <a:r>
              <a:rPr lang="ru-RU" dirty="0" err="1"/>
              <a:t>Аморреи</a:t>
            </a:r>
            <a:r>
              <a:rPr lang="ru-RU" dirty="0"/>
              <a:t> живут на горе, </a:t>
            </a:r>
            <a:r>
              <a:rPr lang="ru-RU" dirty="0" err="1"/>
              <a:t>Хананеи</a:t>
            </a:r>
            <a:r>
              <a:rPr lang="ru-RU" dirty="0"/>
              <a:t> же живут при море и на берегу Иордана.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2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541008"/>
          </a:xfrm>
        </p:spPr>
        <p:txBody>
          <a:bodyPr/>
          <a:lstStyle/>
          <a:p>
            <a:r>
              <a:rPr lang="ru-RU" dirty="0" smtClean="0"/>
              <a:t>ЧТО В ЭТОЙ СИТУАЦИИ БЫЛО САМЫМ ГЛАВНЫМ ДЛЯ БОГА?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7239000" cy="187460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9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967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Главное для Бога – изменение нашего сердца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7239000" cy="4034848"/>
          </a:xfrm>
        </p:spPr>
        <p:txBody>
          <a:bodyPr/>
          <a:lstStyle/>
          <a:p>
            <a:r>
              <a:rPr lang="ru-RU" dirty="0" smtClean="0"/>
              <a:t>Начало следственного суда требовало от народа Божьего абсолютной </a:t>
            </a:r>
            <a:r>
              <a:rPr lang="ru-RU" dirty="0" err="1" smtClean="0"/>
              <a:t>посвящённости</a:t>
            </a:r>
            <a:r>
              <a:rPr lang="ru-RU" dirty="0" smtClean="0"/>
              <a:t>, к которой и побуждали проповеди Миллера и других реформаторов того времени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467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Еще одно «великое разочарование»</a:t>
            </a:r>
            <a:endParaRPr lang="ru-RU" dirty="0"/>
          </a:p>
        </p:txBody>
      </p:sp>
      <p:pic>
        <p:nvPicPr>
          <p:cNvPr id="4" name="Picture 2" descr="F:\Лукашин\Тиражи газет 2000 - 20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00808"/>
            <a:ext cx="70104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1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10896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БЫЛА ЛИ ВОЛЯ БОЖЬЯ В </a:t>
            </a:r>
            <a:r>
              <a:rPr lang="ru-RU" dirty="0" smtClean="0"/>
              <a:t>развитии газетного служения?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7239000" cy="281071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5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652321" y="358599"/>
            <a:ext cx="7304055" cy="1362383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2973" algn="l"/>
                <a:tab pos="1827387" algn="l"/>
                <a:tab pos="2741800" algn="l"/>
                <a:tab pos="3656214" algn="l"/>
                <a:tab pos="4570627" algn="l"/>
                <a:tab pos="5485041" algn="l"/>
                <a:tab pos="6399454" algn="l"/>
                <a:tab pos="7313868" algn="l"/>
                <a:tab pos="8228281" algn="l"/>
                <a:tab pos="9142695" algn="l"/>
                <a:tab pos="10057108" algn="l"/>
              </a:tabLst>
            </a:pPr>
            <a:r>
              <a:rPr lang="ru-RU" sz="4400" cap="none" dirty="0">
                <a:solidFill>
                  <a:srgbClr val="C00000"/>
                </a:solidFill>
              </a:rPr>
              <a:t>ПЕРВЫЙ НОМЕР ГАЗЕТЫ «СОКРЫТОЕ СОКРОВИЩЕ»</a:t>
            </a:r>
            <a:br>
              <a:rPr lang="ru-RU" sz="4400" cap="none" dirty="0">
                <a:solidFill>
                  <a:srgbClr val="C00000"/>
                </a:solidFill>
              </a:rPr>
            </a:br>
            <a:endParaRPr lang="ru-RU" sz="4400" cap="none" dirty="0">
              <a:solidFill>
                <a:srgbClr val="C00000"/>
              </a:solidFill>
            </a:endParaRPr>
          </a:p>
        </p:txBody>
      </p:sp>
      <p:sp>
        <p:nvSpPr>
          <p:cNvPr id="2051" name="Текст 1"/>
          <p:cNvSpPr>
            <a:spLocks noGrp="1"/>
          </p:cNvSpPr>
          <p:nvPr>
            <p:ph type="body" idx="1"/>
          </p:nvPr>
        </p:nvSpPr>
        <p:spPr>
          <a:xfrm>
            <a:off x="4507200" y="2645558"/>
            <a:ext cx="3377168" cy="2740607"/>
          </a:xfrm>
        </p:spPr>
        <p:txBody>
          <a:bodyPr lIns="82945" tIns="41473" rIns="82945" bIns="41473">
            <a:normAutofit fontScale="92500"/>
          </a:bodyPr>
          <a:lstStyle/>
          <a:p>
            <a:r>
              <a:rPr lang="ru-RU" sz="5700" b="1" dirty="0">
                <a:solidFill>
                  <a:srgbClr val="C00000"/>
                </a:solidFill>
              </a:rPr>
              <a:t>2000 г. – </a:t>
            </a:r>
          </a:p>
          <a:p>
            <a:pPr algn="ctr"/>
            <a:r>
              <a:rPr lang="ru-RU" sz="5700" b="1" dirty="0">
                <a:solidFill>
                  <a:srgbClr val="C00000"/>
                </a:solidFill>
              </a:rPr>
              <a:t>Тираж</a:t>
            </a:r>
          </a:p>
          <a:p>
            <a:r>
              <a:rPr lang="ru-RU" sz="5700" b="1" dirty="0">
                <a:solidFill>
                  <a:srgbClr val="C00000"/>
                </a:solidFill>
              </a:rPr>
              <a:t>1000 экз.</a:t>
            </a:r>
            <a:endParaRPr lang="ru-RU" dirty="0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21" y="1926923"/>
            <a:ext cx="3492000" cy="4496152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695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469000"/>
          </a:xfrm>
        </p:spPr>
        <p:txBody>
          <a:bodyPr/>
          <a:lstStyle/>
          <a:p>
            <a:pPr algn="ctr"/>
            <a:r>
              <a:rPr lang="ru-RU" dirty="0" smtClean="0"/>
              <a:t>ДАЛ ЛИ БОГ ПОДТВЕРЖДЕНИЕ СВОЕЙ ВОЛИ?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93096"/>
            <a:ext cx="7239000" cy="216264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8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 lIns="82945" tIns="41473" rIns="82945" bIns="41473"/>
          <a:lstStyle/>
          <a:p>
            <a:endParaRPr lang="ru-RU" smtClean="0"/>
          </a:p>
        </p:txBody>
      </p:sp>
      <p:pic>
        <p:nvPicPr>
          <p:cNvPr id="3076" name="Picture 2" descr="C:\Users\7D\Videos\История газеты\Рост тиража 2000-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679" y="-165618"/>
            <a:ext cx="11126464" cy="726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100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 примеру «Сокрытого сокровища» организованы другие миссионерские газеты: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7239000" cy="374681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«Вечное сокровище» (Украина)</a:t>
            </a:r>
          </a:p>
          <a:p>
            <a:r>
              <a:rPr lang="ru-RU" sz="3200" dirty="0" smtClean="0"/>
              <a:t>«Вечное сокровище» (Германия)</a:t>
            </a:r>
          </a:p>
          <a:p>
            <a:r>
              <a:rPr lang="ru-RU" sz="3200" dirty="0" smtClean="0"/>
              <a:t>«Сокрытое Сокровище» (Молдова)</a:t>
            </a:r>
          </a:p>
          <a:p>
            <a:r>
              <a:rPr lang="ru-RU" sz="3200" dirty="0" smtClean="0"/>
              <a:t>«Сокрытое Сокровище» (США)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54882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541008"/>
          </a:xfrm>
        </p:spPr>
        <p:txBody>
          <a:bodyPr/>
          <a:lstStyle/>
          <a:p>
            <a:r>
              <a:rPr lang="ru-RU" dirty="0" smtClean="0"/>
              <a:t>ЧТО В ЭТОЙ СИТУАЦИИ БЫЛО САМЫМ ГЛАВНЫМ ДЛЯ БОГА?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7239000" cy="187460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5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Главное для бога: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Спасение людей</a:t>
            </a:r>
          </a:p>
          <a:p>
            <a:r>
              <a:rPr lang="ru-RU" sz="3600" b="1" dirty="0" smtClean="0"/>
              <a:t>Духовное состояние народа Божьего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7799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РАЗОЧАРОВАНИЕ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Но </a:t>
            </a:r>
            <a:r>
              <a:rPr lang="ru-RU" dirty="0" err="1"/>
              <a:t>Халев</a:t>
            </a:r>
            <a:r>
              <a:rPr lang="ru-RU" dirty="0"/>
              <a:t> успокаивал народ пред Моисеем, говоря: пойдем и завладеем ею, потому что мы можем одолеть ее. А те, которые ходили с ним, говорили: </a:t>
            </a:r>
            <a:r>
              <a:rPr lang="ru-RU" sz="3600" b="1" dirty="0">
                <a:solidFill>
                  <a:srgbClr val="FF0000"/>
                </a:solidFill>
              </a:rPr>
              <a:t>не можем мы идти против народа сего, ибо он сильнее нас.</a:t>
            </a:r>
            <a:r>
              <a:rPr lang="ru-RU" dirty="0"/>
              <a:t>» ЧИСЛА 13:32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7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/>
          </a:bodyPr>
          <a:lstStyle/>
          <a:p>
            <a:r>
              <a:rPr lang="ru-RU" dirty="0" smtClean="0"/>
              <a:t>«ты </a:t>
            </a:r>
            <a:r>
              <a:rPr lang="ru-RU" dirty="0"/>
              <a:t>носишь имя, будто жив, но </a:t>
            </a:r>
            <a:r>
              <a:rPr lang="ru-RU" b="1" dirty="0"/>
              <a:t>ты </a:t>
            </a:r>
            <a:r>
              <a:rPr lang="ru-RU" b="1" dirty="0" smtClean="0"/>
              <a:t>мертв» (Откровение 3:1)</a:t>
            </a:r>
          </a:p>
          <a:p>
            <a:endParaRPr lang="ru-RU" b="1" dirty="0" smtClean="0"/>
          </a:p>
          <a:p>
            <a:r>
              <a:rPr lang="ru-RU" b="1" dirty="0"/>
              <a:t>Для того чтобы народ Божий мог устоять в день Господень, нужно было осуществить великие преобразования. Бог видел, что многие из Его народа не созидали для вечности, и тогда в Своем милосердии Он послал людям весть предостережения, чтобы помочь им выйти из охватившего их оцепенения и приготовиться к пришествию Господа</a:t>
            </a:r>
            <a:r>
              <a:rPr lang="ru-RU" b="1" dirty="0" smtClean="0"/>
              <a:t>. («Великая борьба, гл. 17)</a:t>
            </a: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42061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3969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Почему мы не имеем права пренебрегать газетным служением?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37112"/>
            <a:ext cx="7239000" cy="201862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6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2092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На 1 адвентиста в России приходится </a:t>
            </a:r>
            <a:r>
              <a:rPr lang="ru-RU" sz="4800" dirty="0">
                <a:solidFill>
                  <a:srgbClr val="FF0000"/>
                </a:solidFill>
              </a:rPr>
              <a:t>2700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неадвентистов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84984"/>
            <a:ext cx="7239000" cy="3170752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</a:rPr>
              <a:t>«И проповедано будет сие Евангелие Царствия по всей вселенной, во свидетельство всем народам; и тогда придет конец» Мф. 24:14</a:t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40808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Трехангельская</a:t>
            </a:r>
            <a:r>
              <a:rPr lang="ru-RU" dirty="0" smtClean="0"/>
              <a:t> весть должна проповедоваться «громким голосом»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7239000" cy="403484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«и говорил он </a:t>
            </a:r>
            <a:r>
              <a:rPr lang="ru-RU" b="1" dirty="0">
                <a:solidFill>
                  <a:srgbClr val="FF0000"/>
                </a:solidFill>
              </a:rPr>
              <a:t>громким голосом</a:t>
            </a:r>
            <a:r>
              <a:rPr lang="ru-RU" dirty="0"/>
              <a:t>: убойтесь Бога и воздайте Ему славу, ибо наступил час суда Его, и поклонитесь Сотворившему небо и землю, и море и источники вод.» </a:t>
            </a:r>
            <a:r>
              <a:rPr lang="ru-RU" dirty="0" err="1"/>
              <a:t>Откр</a:t>
            </a:r>
            <a:r>
              <a:rPr lang="ru-RU" dirty="0"/>
              <a:t>. 14:7</a:t>
            </a:r>
          </a:p>
          <a:p>
            <a:endParaRPr lang="ru-RU" dirty="0"/>
          </a:p>
          <a:p>
            <a:r>
              <a:rPr lang="ru-RU" dirty="0" smtClean="0"/>
              <a:t>«</a:t>
            </a:r>
            <a:r>
              <a:rPr lang="ru-RU" dirty="0"/>
              <a:t>И третий Ангел последовал за ними, говоря</a:t>
            </a:r>
            <a:r>
              <a:rPr lang="ru-RU" b="1" dirty="0">
                <a:solidFill>
                  <a:srgbClr val="FF0000"/>
                </a:solidFill>
              </a:rPr>
              <a:t> громким </a:t>
            </a:r>
            <a:r>
              <a:rPr lang="ru-RU" b="1" dirty="0" smtClean="0">
                <a:solidFill>
                  <a:srgbClr val="FF0000"/>
                </a:solidFill>
              </a:rPr>
              <a:t>голосом</a:t>
            </a:r>
            <a:r>
              <a:rPr lang="ru-RU" dirty="0" smtClean="0"/>
              <a:t>…» </a:t>
            </a:r>
            <a:r>
              <a:rPr lang="ru-RU" dirty="0" err="1"/>
              <a:t>Откр</a:t>
            </a:r>
            <a:r>
              <a:rPr lang="ru-RU" dirty="0"/>
              <a:t>. </a:t>
            </a:r>
            <a:r>
              <a:rPr lang="ru-RU" dirty="0" smtClean="0"/>
              <a:t>14:9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9000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529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«громкий голос» символизирует смелость и масштаб возвещаемой вести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7239000" cy="403484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563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255588"/>
            <a:ext cx="7805737" cy="1141412"/>
          </a:xfrm>
        </p:spPr>
        <p:txBody>
          <a:bodyPr>
            <a:normAutofit/>
          </a:bodyPr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i="0" dirty="0" smtClean="0">
                <a:solidFill>
                  <a:srgbClr val="FFFF00"/>
                </a:solidFill>
              </a:rPr>
              <a:t>Духовный паралич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628800"/>
            <a:ext cx="7969250" cy="4706938"/>
          </a:xfrm>
        </p:spPr>
        <p:txBody>
          <a:bodyPr>
            <a:normAutofit fontScale="85000" lnSpcReduction="20000"/>
          </a:bodyPr>
          <a:lstStyle/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 smtClean="0"/>
              <a:t>«Недавние опросы показали, что подавляющее большинство членов церкви поддерживают доктрины Церкви адвентистов седьмого дня. Они не ставят под вопрос 28 основ вероучения, но, вместе с  тем, распространяется нежелание делиться своей верой с другими. Не хочется благовествовать… Нет желания делиться своей верой в Иисуса Христа с другими. Они не видят срочности </a:t>
            </a:r>
            <a:r>
              <a:rPr lang="ru-RU" sz="3600" dirty="0" err="1" smtClean="0"/>
              <a:t>благовестия</a:t>
            </a:r>
            <a:r>
              <a:rPr lang="ru-RU" sz="3600" dirty="0" smtClean="0"/>
              <a:t>» (Тед </a:t>
            </a:r>
            <a:r>
              <a:rPr lang="ru-RU" sz="3600" dirty="0" err="1" smtClean="0"/>
              <a:t>Вилсон</a:t>
            </a:r>
            <a:r>
              <a:rPr lang="ru-RU" sz="3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1134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344816" cy="1656184"/>
          </a:xfrm>
        </p:spPr>
        <p:txBody>
          <a:bodyPr>
            <a:normAutofit/>
          </a:bodyPr>
          <a:lstStyle/>
          <a:p>
            <a:pPr algn="ctr">
              <a:tabLst>
                <a:tab pos="0" algn="l"/>
                <a:tab pos="912973" algn="l"/>
                <a:tab pos="1827387" algn="l"/>
                <a:tab pos="2741800" algn="l"/>
                <a:tab pos="3656214" algn="l"/>
                <a:tab pos="4570627" algn="l"/>
                <a:tab pos="5485041" algn="l"/>
                <a:tab pos="6399454" algn="l"/>
                <a:tab pos="7313868" algn="l"/>
                <a:tab pos="8228281" algn="l"/>
                <a:tab pos="9142695" algn="l"/>
                <a:tab pos="10057108" algn="l"/>
              </a:tabLst>
            </a:pPr>
            <a:r>
              <a:rPr lang="ru-RU" sz="3200" dirty="0" smtClean="0">
                <a:solidFill>
                  <a:srgbClr val="C00000"/>
                </a:solidFill>
              </a:rPr>
              <a:t>МЫ не имеем права </a:t>
            </a:r>
            <a:r>
              <a:rPr lang="ru-RU" sz="3200" dirty="0" err="1" smtClean="0">
                <a:solidFill>
                  <a:srgbClr val="C00000"/>
                </a:solidFill>
              </a:rPr>
              <a:t>бездействовать,когда</a:t>
            </a:r>
            <a:r>
              <a:rPr lang="ru-RU" sz="3200" dirty="0" smtClean="0">
                <a:solidFill>
                  <a:srgbClr val="C00000"/>
                </a:solidFill>
              </a:rPr>
              <a:t> люди умирают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>
          <a:xfrm>
            <a:off x="467543" y="2348880"/>
            <a:ext cx="5112457" cy="3888415"/>
          </a:xfrm>
        </p:spPr>
        <p:txBody>
          <a:bodyPr lIns="82945" tIns="41473" rIns="82945" bIns="41473">
            <a:normAutofit lnSpcReduction="10000"/>
          </a:bodyPr>
          <a:lstStyle/>
          <a:p>
            <a:pPr marL="0" indent="0">
              <a:buClr>
                <a:srgbClr val="FFCC66"/>
              </a:buClr>
              <a:buSzPct val="80000"/>
              <a:buNone/>
              <a:tabLst>
                <a:tab pos="910093" algn="l"/>
                <a:tab pos="1824507" algn="l"/>
                <a:tab pos="2738920" algn="l"/>
                <a:tab pos="3653334" algn="l"/>
                <a:tab pos="4567747" algn="l"/>
                <a:tab pos="5482161" algn="l"/>
                <a:tab pos="6396574" algn="l"/>
                <a:tab pos="7310988" algn="l"/>
                <a:tab pos="8225401" algn="l"/>
                <a:tab pos="9139815" algn="l"/>
                <a:tab pos="10052789" algn="l"/>
              </a:tabLst>
            </a:pPr>
            <a:r>
              <a:rPr lang="ru-RU" sz="2800" dirty="0">
                <a:solidFill>
                  <a:srgbClr val="C00000"/>
                </a:solidFill>
              </a:rPr>
              <a:t>«…если мы замедлим и будем дожидаться утреннего света, то падет на нас вина…» </a:t>
            </a:r>
            <a:endParaRPr lang="ru-RU" sz="2800" dirty="0" smtClean="0">
              <a:solidFill>
                <a:srgbClr val="C00000"/>
              </a:solidFill>
            </a:endParaRPr>
          </a:p>
          <a:p>
            <a:pPr marL="0" indent="0">
              <a:buClr>
                <a:srgbClr val="FFCC66"/>
              </a:buClr>
              <a:buSzPct val="80000"/>
              <a:buNone/>
              <a:tabLst>
                <a:tab pos="910093" algn="l"/>
                <a:tab pos="1824507" algn="l"/>
                <a:tab pos="2738920" algn="l"/>
                <a:tab pos="3653334" algn="l"/>
                <a:tab pos="4567747" algn="l"/>
                <a:tab pos="5482161" algn="l"/>
                <a:tab pos="6396574" algn="l"/>
                <a:tab pos="7310988" algn="l"/>
                <a:tab pos="8225401" algn="l"/>
                <a:tab pos="9139815" algn="l"/>
                <a:tab pos="10052789" algn="l"/>
              </a:tabLst>
            </a:pPr>
            <a:r>
              <a:rPr lang="ru-RU" sz="2800" dirty="0" smtClean="0">
                <a:solidFill>
                  <a:srgbClr val="C00000"/>
                </a:solidFill>
              </a:rPr>
              <a:t>                         (</a:t>
            </a:r>
            <a:r>
              <a:rPr lang="ru-RU" sz="2800" dirty="0">
                <a:solidFill>
                  <a:srgbClr val="C00000"/>
                </a:solidFill>
              </a:rPr>
              <a:t>4 царств </a:t>
            </a:r>
            <a:r>
              <a:rPr lang="ru-RU" sz="2800" dirty="0" smtClean="0">
                <a:solidFill>
                  <a:srgbClr val="C00000"/>
                </a:solidFill>
              </a:rPr>
              <a:t>7:9)</a:t>
            </a:r>
            <a:endParaRPr lang="ru-RU" dirty="0" smtClean="0"/>
          </a:p>
          <a:p>
            <a:pPr marL="339845" indent="-339845">
              <a:buClr>
                <a:srgbClr val="FFCC66"/>
              </a:buClr>
              <a:buSzPct val="80000"/>
              <a:buFont typeface="Wingdings" pitchFamily="2" charset="2"/>
              <a:buChar char=""/>
              <a:tabLst>
                <a:tab pos="910093" algn="l"/>
                <a:tab pos="1824507" algn="l"/>
                <a:tab pos="2738920" algn="l"/>
                <a:tab pos="3653334" algn="l"/>
                <a:tab pos="4567747" algn="l"/>
                <a:tab pos="5482161" algn="l"/>
                <a:tab pos="6396574" algn="l"/>
                <a:tab pos="7310988" algn="l"/>
                <a:tab pos="8225401" algn="l"/>
                <a:tab pos="9139815" algn="l"/>
                <a:tab pos="10052789" algn="l"/>
              </a:tabLst>
            </a:pPr>
            <a:r>
              <a:rPr lang="ru-RU" b="1" dirty="0" smtClean="0">
                <a:solidFill>
                  <a:srgbClr val="C00000"/>
                </a:solidFill>
              </a:rPr>
              <a:t>Каждый день в России умирает </a:t>
            </a:r>
          </a:p>
          <a:p>
            <a:pPr marL="0" indent="0" algn="ctr">
              <a:buClr>
                <a:srgbClr val="FFCC66"/>
              </a:buClr>
              <a:buSzPct val="80000"/>
              <a:buNone/>
              <a:tabLst>
                <a:tab pos="910093" algn="l"/>
                <a:tab pos="1824507" algn="l"/>
                <a:tab pos="2738920" algn="l"/>
                <a:tab pos="3653334" algn="l"/>
                <a:tab pos="4567747" algn="l"/>
                <a:tab pos="5482161" algn="l"/>
                <a:tab pos="6396574" algn="l"/>
                <a:tab pos="7310988" algn="l"/>
                <a:tab pos="8225401" algn="l"/>
                <a:tab pos="9139815" algn="l"/>
                <a:tab pos="10052789" algn="l"/>
              </a:tabLst>
            </a:pPr>
            <a:r>
              <a:rPr lang="ru-RU" b="1" dirty="0" smtClean="0">
                <a:solidFill>
                  <a:srgbClr val="C00000"/>
                </a:solidFill>
              </a:rPr>
              <a:t> 6 300 человек.</a:t>
            </a:r>
          </a:p>
          <a:p>
            <a:pPr marL="339845" indent="-339845">
              <a:buClr>
                <a:srgbClr val="FFCC66"/>
              </a:buClr>
              <a:buSzPct val="80000"/>
              <a:buFont typeface="Wingdings" pitchFamily="2" charset="2"/>
              <a:buChar char=""/>
              <a:tabLst>
                <a:tab pos="910093" algn="l"/>
                <a:tab pos="1824507" algn="l"/>
                <a:tab pos="2738920" algn="l"/>
                <a:tab pos="3653334" algn="l"/>
                <a:tab pos="4567747" algn="l"/>
                <a:tab pos="5482161" algn="l"/>
                <a:tab pos="6396574" algn="l"/>
                <a:tab pos="7310988" algn="l"/>
                <a:tab pos="8225401" algn="l"/>
                <a:tab pos="9139815" algn="l"/>
                <a:tab pos="10052789" algn="l"/>
              </a:tabLst>
            </a:pPr>
            <a:r>
              <a:rPr lang="ru-RU" b="1" dirty="0" smtClean="0">
                <a:solidFill>
                  <a:srgbClr val="C00000"/>
                </a:solidFill>
              </a:rPr>
              <a:t>Каждый час – 262 человека.</a:t>
            </a:r>
          </a:p>
          <a:p>
            <a:pPr marL="339845" indent="-339845">
              <a:buClr>
                <a:srgbClr val="FFCC66"/>
              </a:buClr>
              <a:buSzPct val="80000"/>
              <a:buFont typeface="Wingdings" pitchFamily="2" charset="2"/>
              <a:buChar char=""/>
              <a:tabLst>
                <a:tab pos="910093" algn="l"/>
                <a:tab pos="1824507" algn="l"/>
                <a:tab pos="2738920" algn="l"/>
                <a:tab pos="3653334" algn="l"/>
                <a:tab pos="4567747" algn="l"/>
                <a:tab pos="5482161" algn="l"/>
                <a:tab pos="6396574" algn="l"/>
                <a:tab pos="7310988" algn="l"/>
                <a:tab pos="8225401" algn="l"/>
                <a:tab pos="9139815" algn="l"/>
                <a:tab pos="10052789" algn="l"/>
              </a:tabLst>
            </a:pP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440" y="1700819"/>
            <a:ext cx="3598560" cy="479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823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918" y="1700808"/>
            <a:ext cx="3245546" cy="249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6480" y="-228985"/>
            <a:ext cx="8225280" cy="2428096"/>
          </a:xfrm>
        </p:spPr>
        <p:txBody>
          <a:bodyPr/>
          <a:lstStyle/>
          <a:p>
            <a:r>
              <a:rPr lang="ru-RU" sz="4000">
                <a:solidFill>
                  <a:srgbClr val="C00000"/>
                </a:solidFill>
              </a:rPr>
              <a:t>Ни одна великая идея не побеждала без участия печатного слова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456480" y="2636912"/>
            <a:ext cx="8225280" cy="7045225"/>
          </a:xfrm>
        </p:spPr>
        <p:txBody>
          <a:bodyPr lIns="82945" tIns="41473" rIns="82945" bIns="41473"/>
          <a:lstStyle/>
          <a:p>
            <a:r>
              <a:rPr lang="ru-RU" b="1" dirty="0" smtClean="0">
                <a:solidFill>
                  <a:srgbClr val="C00000"/>
                </a:solidFill>
              </a:rPr>
              <a:t>Протестантизм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Адвентизм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Коммунизм</a:t>
            </a:r>
          </a:p>
          <a:p>
            <a:endParaRPr lang="ru-RU" dirty="0" smtClean="0"/>
          </a:p>
        </p:txBody>
      </p:sp>
      <p:pic>
        <p:nvPicPr>
          <p:cNvPr id="11268" name="Picture 2" descr="C:\Users\7D\Videos\Для Омска\Иск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0" y="4604164"/>
            <a:ext cx="3657600" cy="27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C:\Users\7D\Videos\Для Омска\1321884448_james_and_ell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422" y="4102425"/>
            <a:ext cx="4387018" cy="27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7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7489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Газетное служение учит каждого члена церкви делиться евангельской вестью.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7239000" cy="3026736"/>
          </a:xfrm>
        </p:spPr>
        <p:txBody>
          <a:bodyPr/>
          <a:lstStyle/>
          <a:p>
            <a:r>
              <a:rPr lang="ru-RU" dirty="0" smtClean="0"/>
              <a:t>«Когда возрождение и преобразование не находит свое выражение в свидетельстве, вскоре они нисходят на уровень сентиментальных разговоров и, в конце концов, умирают» (Тед </a:t>
            </a:r>
            <a:r>
              <a:rPr lang="ru-RU" dirty="0" err="1" smtClean="0"/>
              <a:t>Вилсон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2401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3249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газетное служение совместимо с любыми другими видами служения и дает возможность наладить регулярное общение с человеком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05064"/>
            <a:ext cx="5184576" cy="2450672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 smtClean="0"/>
              <a:t>Литературный </a:t>
            </a:r>
            <a:r>
              <a:rPr lang="ru-RU" sz="3200" dirty="0" err="1" smtClean="0"/>
              <a:t>Евангелизм</a:t>
            </a:r>
            <a:endParaRPr lang="ru-RU" sz="3200" dirty="0" smtClean="0"/>
          </a:p>
          <a:p>
            <a:r>
              <a:rPr lang="ru-RU" sz="3200" dirty="0" smtClean="0"/>
              <a:t>Личное </a:t>
            </a:r>
            <a:r>
              <a:rPr lang="ru-RU" sz="3200" dirty="0" err="1" smtClean="0"/>
              <a:t>благовестие</a:t>
            </a:r>
            <a:endParaRPr lang="ru-RU" sz="3200" dirty="0" smtClean="0"/>
          </a:p>
          <a:p>
            <a:r>
              <a:rPr lang="ru-RU" sz="3200" dirty="0" smtClean="0"/>
              <a:t>Миссионерская библиотека</a:t>
            </a:r>
          </a:p>
          <a:p>
            <a:r>
              <a:rPr lang="ru-RU" sz="3200" dirty="0" smtClean="0"/>
              <a:t>Социальные акции</a:t>
            </a:r>
          </a:p>
          <a:p>
            <a:r>
              <a:rPr lang="ru-RU" sz="3200" dirty="0" smtClean="0"/>
              <a:t>Интернет-служение</a:t>
            </a:r>
          </a:p>
          <a:p>
            <a:endParaRPr lang="ru-RU" dirty="0"/>
          </a:p>
        </p:txBody>
      </p:sp>
      <p:pic>
        <p:nvPicPr>
          <p:cNvPr id="4" name="Picture 2" descr="E:\600856_632862486742837_49507928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3"/>
            <a:ext cx="2304256" cy="347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67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0369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БЫЛА ЛИ ВОЛЯ БОЖЬЯ В ТОМ, ЧТОБЫ ЕВРЕИ ВОШЛИ В ОБЕТОВАННУЮ ЗЕМЛЮ?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7239000" cy="29547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1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Выставки «Здоровье»</a:t>
            </a:r>
          </a:p>
          <a:p>
            <a:r>
              <a:rPr lang="ru-RU" sz="3200" dirty="0" smtClean="0"/>
              <a:t>Кабинеты здоровья</a:t>
            </a:r>
          </a:p>
          <a:p>
            <a:r>
              <a:rPr lang="ru-RU" sz="3200" dirty="0" smtClean="0"/>
              <a:t>Служение в больницах</a:t>
            </a:r>
            <a:endParaRPr lang="ru-RU" sz="3200" dirty="0"/>
          </a:p>
        </p:txBody>
      </p:sp>
      <p:pic>
        <p:nvPicPr>
          <p:cNvPr id="4" name="Picture 2" descr="E:\ОЛ 11 - 2013\get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30" y="485401"/>
            <a:ext cx="2657008" cy="398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13256_632538233441929_194991830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9148">
            <a:off x="5354437" y="2770346"/>
            <a:ext cx="2644943" cy="40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587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endParaRPr lang="ru-RU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Picture 5" descr="D:\презентации\для проекта 7d\молодежки 7д\IMG_1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970879"/>
            <a:ext cx="4680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Молодежные встречи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Студенческие общежития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Интернет-служение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647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Аргументы против газетного служения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7239000" cy="4682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1. Мы взяли слишком высокую планку. Церкви не по силам раздавать столько газет.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9052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 господа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Е. Уайт о работе по распространению вести 3 ангела: «Эта </a:t>
            </a:r>
            <a:r>
              <a:rPr lang="ru-RU" sz="3200" b="1" dirty="0">
                <a:solidFill>
                  <a:srgbClr val="FF0000"/>
                </a:solidFill>
              </a:rPr>
              <a:t>работа не завершится до тех пор, пока в ней не примет участие вся Церковь </a:t>
            </a:r>
            <a:r>
              <a:rPr lang="ru-RU" dirty="0"/>
              <a:t>под водительством Божиим и с помощью Его силы» (Свидетельства для Церкви, т.8, с.47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Сегодня служением с газетами занимаются менее 10% членов церкви.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5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967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СРЕДИ Активных газетных служителей – дети, пенсионеры, инвалиды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5904656" cy="442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8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133296"/>
          </a:xfrm>
        </p:spPr>
        <p:txBody>
          <a:bodyPr>
            <a:normAutofit/>
          </a:bodyPr>
          <a:lstStyle/>
          <a:p>
            <a:r>
              <a:rPr lang="ru-RU" dirty="0"/>
              <a:t>«жатвы много, а делателей мало; итак молите Господина жатвы, чтобы выслал делателей на жатву </a:t>
            </a:r>
            <a:r>
              <a:rPr lang="ru-RU" dirty="0" smtClean="0"/>
              <a:t>Свою» 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Мф</a:t>
            </a:r>
            <a:r>
              <a:rPr lang="ru-RU" dirty="0"/>
              <a:t>. 9:37-38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5679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647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Аргументы против газетного служения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7239000" cy="4682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2. Мы тратим слишком много денег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145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7776864" cy="64087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Люди вкладывают деньги в новые предприятия, часто прогорают и несут огромные убытки, и это воспринимается как само собой разумеющееся. В деле же Божьем люди почему-то боятся рисковать. Если вложенные ими деньги на дело спасения душ не приносят немедленного результата, они считают их потерянными впустую. Те средства, которые ныне столь умеренно вкладываются в дело Божье и эгоистично удерживаются, будут вскоре выброшены вместе со всеми остальными идолами кротам и летучим мышам. Деньги внезапно утратят всяческую ценность, когда вечность как единственная реальность откроется взорам людей.(Е. Уайт)</a:t>
            </a:r>
          </a:p>
        </p:txBody>
      </p:sp>
    </p:spTree>
    <p:extLst>
      <p:ext uri="{BB962C8B-B14F-4D97-AF65-F5344CB8AC3E}">
        <p14:creationId xmlns:p14="http://schemas.microsoft.com/office/powerpoint/2010/main" val="11928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647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Аргументы против газетного служения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7715200" cy="4682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/>
              <a:t>3. «Я не разносчик газет, я интеллигентный и уважаемый человек»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8145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«Ибо кто постыдится Меня и Моих слов в роде сем прелюбодейном и грешном, того постыдится и Сын Человеческий, когда </a:t>
            </a:r>
            <a:r>
              <a:rPr lang="ru-RU" sz="3200" b="1" dirty="0" err="1"/>
              <a:t>приидет</a:t>
            </a:r>
            <a:r>
              <a:rPr lang="ru-RU" sz="3200" b="1" dirty="0"/>
              <a:t> в славе Отца Своего со святыми Ангелами.» Марк. </a:t>
            </a:r>
            <a:r>
              <a:rPr lang="ru-RU" sz="3200" b="1" dirty="0" smtClean="0"/>
              <a:t>8:38</a:t>
            </a:r>
          </a:p>
          <a:p>
            <a:endParaRPr lang="ru-RU" sz="3200" b="1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928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469000"/>
          </a:xfrm>
        </p:spPr>
        <p:txBody>
          <a:bodyPr/>
          <a:lstStyle/>
          <a:p>
            <a:pPr algn="ctr"/>
            <a:r>
              <a:rPr lang="ru-RU" dirty="0" smtClean="0"/>
              <a:t>ДАЛ ЛИ БОГ ПОДТВЕРЖДЕНИЕ СВОЕЙ ВОЛИ?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93096"/>
            <a:ext cx="7239000" cy="216264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8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647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Аргументы против газетного служения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7239000" cy="4682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/>
              <a:t>4. «Это не мой дар…»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8145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«Ревнуйте о дарах больших, и я покажу вам путь еще превосходнейший.» 1 Кор. 12:31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8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647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Аргументы против газетного служения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7239000" cy="4682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/>
              <a:t>5. Слишком много газет выбрасывается впустую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2548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8305"/>
            <a:ext cx="7239000" cy="4846320"/>
          </a:xfrm>
        </p:spPr>
        <p:txBody>
          <a:bodyPr/>
          <a:lstStyle/>
          <a:p>
            <a:pPr marL="0" lvl="0" indent="0" algn="ctr">
              <a:spcAft>
                <a:spcPts val="0"/>
              </a:spcAft>
              <a:buNone/>
            </a:pPr>
            <a:r>
              <a:rPr lang="ru-RU" sz="3600" b="1" dirty="0" smtClean="0">
                <a:latin typeface="Calibri" pitchFamily="34"/>
              </a:rPr>
              <a:t>«Утром </a:t>
            </a:r>
            <a:r>
              <a:rPr lang="ru-RU" sz="3600" b="1" dirty="0">
                <a:latin typeface="Calibri" pitchFamily="34"/>
              </a:rPr>
              <a:t>сей семя твоё, и вечером не давай отдыха руке твоей, потому, что ты не знаешь, то или другое  будет удачнее, или то и другое равно хорошо </a:t>
            </a:r>
            <a:r>
              <a:rPr lang="ru-RU" sz="3600" b="1" dirty="0" smtClean="0">
                <a:latin typeface="Calibri" pitchFamily="34"/>
              </a:rPr>
              <a:t>будет»</a:t>
            </a:r>
            <a:endParaRPr lang="ru-RU" sz="3600" b="1" dirty="0">
              <a:latin typeface="Calibri" pitchFamily="34"/>
            </a:endParaRPr>
          </a:p>
          <a:p>
            <a:pPr marL="0" lvl="0" indent="0" algn="ctr">
              <a:spcAft>
                <a:spcPts val="0"/>
              </a:spcAft>
              <a:buNone/>
            </a:pPr>
            <a:r>
              <a:rPr lang="ru-RU" sz="3600" b="1" dirty="0">
                <a:latin typeface="Calibri" pitchFamily="34"/>
              </a:rPr>
              <a:t>(Еккл.11:6).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1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1089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Известно множество случаев, когда человек познакомился с церковью даже через выброшенную газету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5338936" cy="2810712"/>
          </a:xfrm>
        </p:spPr>
        <p:txBody>
          <a:bodyPr/>
          <a:lstStyle/>
          <a:p>
            <a:r>
              <a:rPr lang="ru-RU" dirty="0" smtClean="0"/>
              <a:t>Газета на свалке.</a:t>
            </a:r>
          </a:p>
          <a:p>
            <a:r>
              <a:rPr lang="ru-RU" dirty="0" smtClean="0"/>
              <a:t>Газета, в которую завёрнут гостинец.</a:t>
            </a:r>
          </a:p>
          <a:p>
            <a:r>
              <a:rPr lang="ru-RU" dirty="0" smtClean="0"/>
              <a:t>«Кулёк для семечек»</a:t>
            </a:r>
          </a:p>
          <a:p>
            <a:r>
              <a:rPr lang="ru-RU" dirty="0" smtClean="0"/>
              <a:t>Обрывок газеты, оставленный в больнице на подоконнике.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88546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837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СПОСОБы</a:t>
            </a:r>
            <a:r>
              <a:rPr lang="ru-RU" dirty="0" smtClean="0"/>
              <a:t> увеличить эффективность служения</a:t>
            </a:r>
            <a:endParaRPr lang="ru-RU" dirty="0"/>
          </a:p>
        </p:txBody>
      </p:sp>
      <p:pic>
        <p:nvPicPr>
          <p:cNvPr id="4" name="Picture 4" descr="C:\Users\7D\Videos\История газеты\Миссионерские газеты можно взять на специальных стойках в магазинах.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02" r="21163"/>
          <a:stretch/>
        </p:blipFill>
        <p:spPr>
          <a:xfrm>
            <a:off x="2450778" y="1509713"/>
            <a:ext cx="6693222" cy="5348287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3898776" cy="4846320"/>
          </a:xfrm>
        </p:spPr>
        <p:txBody>
          <a:bodyPr/>
          <a:lstStyle/>
          <a:p>
            <a:r>
              <a:rPr lang="ru-RU" b="1" dirty="0" err="1" smtClean="0"/>
              <a:t>Обзвон</a:t>
            </a:r>
            <a:r>
              <a:rPr lang="ru-RU" b="1" dirty="0" smtClean="0"/>
              <a:t> жильцов дома</a:t>
            </a:r>
          </a:p>
          <a:p>
            <a:r>
              <a:rPr lang="ru-RU" b="1" dirty="0" smtClean="0"/>
              <a:t>Опрос по квартирам</a:t>
            </a:r>
          </a:p>
          <a:p>
            <a:r>
              <a:rPr lang="ru-RU" b="1" dirty="0" smtClean="0"/>
              <a:t>Стойки с газетами в торговых центрах</a:t>
            </a:r>
          </a:p>
          <a:p>
            <a:r>
              <a:rPr lang="ru-RU" b="1" dirty="0" smtClean="0"/>
              <a:t>Курьерская служба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62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647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Аргументы против газетного служения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7239000" cy="4682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6. Газета не работает. Мы не видим плодов…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145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Функции газеты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7239000" cy="47549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Проповедь во свидетельство</a:t>
            </a:r>
          </a:p>
          <a:p>
            <a:r>
              <a:rPr lang="ru-RU" sz="3600" dirty="0" smtClean="0"/>
              <a:t>Способ познакомиться с людьми, заинтересовавшимися истиной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928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Работает ли газета?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7239000" cy="34587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Опыты миссионеров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940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4" y="836712"/>
            <a:ext cx="7938701" cy="5619651"/>
          </a:xfrm>
        </p:spPr>
      </p:pic>
    </p:spTree>
    <p:extLst>
      <p:ext uri="{BB962C8B-B14F-4D97-AF65-F5344CB8AC3E}">
        <p14:creationId xmlns:p14="http://schemas.microsoft.com/office/powerpoint/2010/main" val="13831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541008"/>
          </a:xfrm>
        </p:spPr>
        <p:txBody>
          <a:bodyPr/>
          <a:lstStyle/>
          <a:p>
            <a:r>
              <a:rPr lang="ru-RU" dirty="0" smtClean="0"/>
              <a:t>ЧТО В ЭТОЙ СИТУАЦИИ БЫЛО САМЫМ ГЛАВНЫМ ДЛЯ БОГА?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7239000" cy="187460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9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773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10 – 20 % распространяемых газет находят своего благодарного читателя!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Чтобы обеспечить всех </a:t>
            </a:r>
            <a:r>
              <a:rPr lang="ru-RU" dirty="0" smtClean="0"/>
              <a:t>жителей </a:t>
            </a:r>
            <a:r>
              <a:rPr lang="ru-RU" dirty="0" err="1" smtClean="0"/>
              <a:t>россии</a:t>
            </a:r>
            <a:r>
              <a:rPr lang="ru-RU" dirty="0" smtClean="0"/>
              <a:t>, потенциально готовых читать газету, </a:t>
            </a:r>
            <a:r>
              <a:rPr lang="ru-RU" dirty="0" smtClean="0">
                <a:solidFill>
                  <a:srgbClr val="FF0000"/>
                </a:solidFill>
              </a:rPr>
              <a:t>нужно не менее 3 млн. экз.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5" y="764704"/>
            <a:ext cx="8040424" cy="5691659"/>
          </a:xfrm>
        </p:spPr>
      </p:pic>
    </p:spTree>
    <p:extLst>
      <p:ext uri="{BB962C8B-B14F-4D97-AF65-F5344CB8AC3E}">
        <p14:creationId xmlns:p14="http://schemas.microsoft.com/office/powerpoint/2010/main" val="42833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Почему не растёт число крещений?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1. Фактор времени</a:t>
            </a:r>
          </a:p>
          <a:p>
            <a:r>
              <a:rPr lang="ru-RU" sz="3600" dirty="0" smtClean="0"/>
              <a:t>Сколько времени прошло с тех пор, как Вы узнали о Боге впервые, до того времени, как Вы приняли крещение?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5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20040"/>
            <a:ext cx="3124200" cy="2316872"/>
          </a:xfrm>
        </p:spPr>
        <p:txBody>
          <a:bodyPr/>
          <a:lstStyle/>
          <a:p>
            <a:r>
              <a:rPr lang="ru-RU" dirty="0" smtClean="0"/>
              <a:t>Путь длиной в 10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355976" cy="32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863" y="2809875"/>
            <a:ext cx="60960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19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Письмо от чеченского террориста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Пишет вам </a:t>
            </a:r>
            <a:r>
              <a:rPr lang="ru-RU" dirty="0" err="1"/>
              <a:t>Купаев</a:t>
            </a:r>
            <a:r>
              <a:rPr lang="ru-RU" dirty="0"/>
              <a:t> </a:t>
            </a:r>
            <a:r>
              <a:rPr lang="ru-RU" dirty="0" err="1"/>
              <a:t>Нур</a:t>
            </a:r>
            <a:r>
              <a:rPr lang="ru-RU" dirty="0"/>
              <a:t>-Паши </a:t>
            </a:r>
            <a:r>
              <a:rPr lang="ru-RU" dirty="0" err="1"/>
              <a:t>Абургкашевич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Я уроженец Чеченской Республики, в 2006-м году осужден к пожизненному лишению свободы по обвинению в совершении террористического акта и в захвате заложников в школе №1 г. </a:t>
            </a:r>
            <a:r>
              <a:rPr lang="ru-RU" dirty="0" smtClean="0"/>
              <a:t>Беслана.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 2010 по 2013 г. мне в руки попали несколько номеров ваших газет. Они мне очень понравились и, прочитав их, я узнал много интересного и полезного! </a:t>
            </a:r>
            <a:r>
              <a:rPr lang="ru-RU" sz="3300" dirty="0">
                <a:solidFill>
                  <a:srgbClr val="FF0000"/>
                </a:solidFill>
              </a:rPr>
              <a:t>Я долго не мог решиться написать вам</a:t>
            </a:r>
            <a:r>
              <a:rPr lang="ru-RU" dirty="0"/>
              <a:t>, но недавно ко мне в камеру посадили одного осуждённого, который получает ваши газеты. Он христианин. Вот по его совету я всё-таки решил написать вам. Уважаемые сотрудники, прошу вас, если вы располагаете такими возможностями, высылайте мне ваши вышеуказанные газеты. Буду очень вам благодарен! </a:t>
            </a:r>
          </a:p>
        </p:txBody>
      </p:sp>
    </p:spTree>
    <p:extLst>
      <p:ext uri="{BB962C8B-B14F-4D97-AF65-F5344CB8AC3E}">
        <p14:creationId xmlns:p14="http://schemas.microsoft.com/office/powerpoint/2010/main" val="13639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Почему не растёт число крещений?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2. Количество крещений зависит от духовного состояния церкви</a:t>
            </a:r>
          </a:p>
          <a:p>
            <a:r>
              <a:rPr lang="ru-RU" sz="3200" dirty="0"/>
              <a:t>«И каждый день единодушно пребывали в храме и, преломляя по домам хлеб, принимали пищу в веселии и простоте сердца, хваля Бога и находясь в любви у всего народа. </a:t>
            </a:r>
            <a:r>
              <a:rPr lang="ru-RU" sz="3200" dirty="0">
                <a:solidFill>
                  <a:srgbClr val="FF0000"/>
                </a:solidFill>
              </a:rPr>
              <a:t>Господь же ежедневно прилагал спасаемых к Церкви</a:t>
            </a:r>
            <a:r>
              <a:rPr lang="ru-RU" sz="3200" dirty="0"/>
              <a:t>.» </a:t>
            </a:r>
            <a:r>
              <a:rPr lang="ru-RU" sz="3200" dirty="0" err="1"/>
              <a:t>Деян</a:t>
            </a:r>
            <a:r>
              <a:rPr lang="ru-RU" sz="3200" dirty="0"/>
              <a:t>. 2:46-47</a:t>
            </a:r>
          </a:p>
          <a:p>
            <a:endParaRPr lang="ru-RU" sz="3200" dirty="0"/>
          </a:p>
          <a:p>
            <a:pPr marL="0" indent="0">
              <a:buNone/>
            </a:pP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Почему не растёт число крещений?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3. Нарушение технологии всегда приводит к браку.</a:t>
            </a:r>
          </a:p>
          <a:p>
            <a:pPr marL="0" indent="0">
              <a:buNone/>
            </a:pPr>
            <a:r>
              <a:rPr lang="ru-RU" sz="3600" b="1" dirty="0" smtClean="0"/>
              <a:t>Этапы работы: </a:t>
            </a:r>
          </a:p>
          <a:p>
            <a:r>
              <a:rPr lang="ru-RU" sz="3600" b="1" dirty="0" smtClean="0"/>
              <a:t>Распространение газет</a:t>
            </a:r>
          </a:p>
          <a:p>
            <a:r>
              <a:rPr lang="ru-RU" sz="3600" b="1" dirty="0" smtClean="0"/>
              <a:t>Поиск постоянных читателей</a:t>
            </a:r>
          </a:p>
          <a:p>
            <a:r>
              <a:rPr lang="ru-RU" sz="3600" b="1" dirty="0" smtClean="0"/>
              <a:t>Индивидуальная работа с читателями</a:t>
            </a:r>
          </a:p>
          <a:p>
            <a:r>
              <a:rPr lang="ru-RU" sz="3600" b="1" dirty="0" smtClean="0"/>
              <a:t>Проведение встреч с читателями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8926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255588"/>
            <a:ext cx="7805737" cy="1141412"/>
          </a:xfrm>
        </p:spPr>
        <p:txBody>
          <a:bodyPr>
            <a:normAutofit fontScale="90000"/>
          </a:bodyPr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8000" i="0" dirty="0" smtClean="0">
                <a:solidFill>
                  <a:srgbClr val="FFFF00"/>
                </a:solidFill>
              </a:rPr>
              <a:t>Этапы работы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513" y="1619250"/>
            <a:ext cx="7969250" cy="4706938"/>
          </a:xfrm>
        </p:spPr>
        <p:txBody>
          <a:bodyPr>
            <a:normAutofit fontScale="92500" lnSpcReduction="20000"/>
          </a:bodyPr>
          <a:lstStyle/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 smtClean="0"/>
              <a:t>1. Распространение газет.</a:t>
            </a:r>
          </a:p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 smtClean="0"/>
              <a:t>2. Поиск регулярных читателей.</a:t>
            </a:r>
          </a:p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 smtClean="0"/>
              <a:t>     - ярлычок на газете (1 — 2%);</a:t>
            </a:r>
          </a:p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 smtClean="0"/>
              <a:t>     - </a:t>
            </a:r>
            <a:r>
              <a:rPr lang="ru-RU" sz="3600" dirty="0" err="1" smtClean="0"/>
              <a:t>обзвон</a:t>
            </a:r>
            <a:r>
              <a:rPr lang="ru-RU" sz="3600" dirty="0" smtClean="0"/>
              <a:t> по телефону (17 %);</a:t>
            </a:r>
          </a:p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 smtClean="0"/>
              <a:t>     - работа из дома в дом (20 — 30 %).</a:t>
            </a:r>
          </a:p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 smtClean="0"/>
              <a:t>3. Индивидуальная работа с читателями.</a:t>
            </a:r>
          </a:p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 smtClean="0"/>
              <a:t>4. Общественный </a:t>
            </a:r>
            <a:r>
              <a:rPr lang="ru-RU" sz="3600" dirty="0" err="1" smtClean="0"/>
              <a:t>Евангелизм</a:t>
            </a:r>
            <a:r>
              <a:rPr lang="ru-RU" sz="3600" dirty="0" smtClean="0"/>
              <a:t> (отклик на пригласительные 0,1% населения и 5% читателей газеты).</a:t>
            </a:r>
          </a:p>
        </p:txBody>
      </p:sp>
    </p:spTree>
    <p:extLst>
      <p:ext uri="{BB962C8B-B14F-4D97-AF65-F5344CB8AC3E}">
        <p14:creationId xmlns:p14="http://schemas.microsoft.com/office/powerpoint/2010/main" val="1211134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239000" cy="770344"/>
          </a:xfrm>
        </p:spPr>
        <p:txBody>
          <a:bodyPr/>
          <a:lstStyle/>
          <a:p>
            <a:pPr algn="ctr"/>
            <a:r>
              <a:rPr lang="ru-RU" dirty="0" smtClean="0"/>
              <a:t>Идти до конца!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7D\Desktop\Новая папка\x_6ba8a85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1" b="-5061"/>
          <a:stretch/>
        </p:blipFill>
        <p:spPr bwMode="auto">
          <a:xfrm>
            <a:off x="827584" y="1602323"/>
            <a:ext cx="7075177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247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Январь 2011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7D\Desktop\Новая папка\15.01.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494983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6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967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Главное для Бога – изменение нашего сердца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7239000" cy="4034848"/>
          </a:xfrm>
        </p:spPr>
        <p:txBody>
          <a:bodyPr/>
          <a:lstStyle/>
          <a:p>
            <a:r>
              <a:rPr lang="ru-RU" dirty="0" smtClean="0"/>
              <a:t>Накануне вхождения в обетованную Землю Господь желал научить народ Божий полному доверию Своему Создателю и Спасителю.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9110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Февраль 2011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7D\Desktop\Новая папка\12.02.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38791"/>
            <a:ext cx="7092280" cy="531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6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Март 2011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7D\Desktop\Новая папка\05.03.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7848872" cy="588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5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770344"/>
          </a:xfrm>
        </p:spPr>
        <p:txBody>
          <a:bodyPr/>
          <a:lstStyle/>
          <a:p>
            <a:pPr algn="ctr"/>
            <a:r>
              <a:rPr lang="ru-RU" dirty="0" smtClean="0"/>
              <a:t>Апрель 2011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7D\Desktop\Новая папка\24.04.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1484784"/>
            <a:ext cx="9001000" cy="602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4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Июнь 2011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7D\Desktop\Новая папка\04.06.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2" y="1556792"/>
            <a:ext cx="7755831" cy="581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2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842352"/>
          </a:xfrm>
        </p:spPr>
        <p:txBody>
          <a:bodyPr/>
          <a:lstStyle/>
          <a:p>
            <a:pPr algn="ctr"/>
            <a:r>
              <a:rPr lang="ru-RU" dirty="0" smtClean="0"/>
              <a:t>Январь 2012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7D\Desktop\Новая папка\29.01.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5382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07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Февраль 2012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7D\Desktop\Новая папка\26.02.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256960" cy="54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5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4968552" cy="842352"/>
          </a:xfrm>
        </p:spPr>
        <p:txBody>
          <a:bodyPr/>
          <a:lstStyle/>
          <a:p>
            <a:pPr algn="ctr"/>
            <a:r>
              <a:rPr lang="ru-RU" dirty="0" smtClean="0"/>
              <a:t>Февраль 2013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7D\Desktop\Новая папка\17.02.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3145"/>
            <a:ext cx="8005811" cy="535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7D\Desktop\Новая папка\DSC_65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980" y="14229"/>
            <a:ext cx="2236126" cy="334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9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Март 2013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7D\Desktop\Новая папка\30.03.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97103"/>
            <a:ext cx="7416824" cy="496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7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255588"/>
            <a:ext cx="7805737" cy="1141412"/>
          </a:xfrm>
        </p:spPr>
        <p:txBody>
          <a:bodyPr>
            <a:normAutofit fontScale="90000"/>
          </a:bodyPr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8000" i="0" dirty="0" smtClean="0">
                <a:solidFill>
                  <a:srgbClr val="FFFF00"/>
                </a:solidFill>
              </a:rPr>
              <a:t>ЗАВТРА!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619250"/>
            <a:ext cx="7992887" cy="4706938"/>
          </a:xfrm>
        </p:spPr>
        <p:txBody>
          <a:bodyPr>
            <a:normAutofit lnSpcReduction="10000"/>
          </a:bodyPr>
          <a:lstStyle/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 smtClean="0"/>
              <a:t>Семинар для газетных служителей</a:t>
            </a:r>
          </a:p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 smtClean="0">
                <a:solidFill>
                  <a:srgbClr val="0070C0"/>
                </a:solidFill>
              </a:rPr>
              <a:t>Как эффективно организовать газетное служение в общине?</a:t>
            </a:r>
          </a:p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Новый метод распространения: курьерская служба.</a:t>
            </a:r>
          </a:p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 smtClean="0">
                <a:solidFill>
                  <a:srgbClr val="FF0000"/>
                </a:solidFill>
              </a:rPr>
              <a:t>Как наладить общение с читателями газет и привести их к Иисусу?</a:t>
            </a:r>
          </a:p>
        </p:txBody>
      </p:sp>
    </p:spTree>
    <p:extLst>
      <p:ext uri="{BB962C8B-B14F-4D97-AF65-F5344CB8AC3E}">
        <p14:creationId xmlns:p14="http://schemas.microsoft.com/office/powerpoint/2010/main" val="1211134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255588"/>
            <a:ext cx="7805737" cy="2597348"/>
          </a:xfrm>
        </p:spPr>
        <p:txBody>
          <a:bodyPr>
            <a:normAutofit/>
          </a:bodyPr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i="0" dirty="0" smtClean="0">
                <a:solidFill>
                  <a:srgbClr val="FFFF00"/>
                </a:solidFill>
              </a:rPr>
              <a:t>Сайт для миссионеров</a:t>
            </a:r>
            <a:r>
              <a:rPr lang="ru-RU" sz="8000" i="0" dirty="0" smtClean="0">
                <a:solidFill>
                  <a:srgbClr val="FFFF00"/>
                </a:solidFill>
              </a:rPr>
              <a:t> </a:t>
            </a:r>
            <a:br>
              <a:rPr lang="ru-RU" sz="8000" i="0" dirty="0" smtClean="0">
                <a:solidFill>
                  <a:srgbClr val="FFFF00"/>
                </a:solidFill>
              </a:rPr>
            </a:br>
            <a:r>
              <a:rPr lang="en-US" sz="8000" dirty="0" smtClean="0">
                <a:solidFill>
                  <a:srgbClr val="FFFF00"/>
                </a:solidFill>
              </a:rPr>
              <a:t>sokrsokr.info</a:t>
            </a:r>
            <a:endParaRPr lang="ru-RU" sz="8000" i="0" dirty="0" smtClean="0">
              <a:solidFill>
                <a:srgbClr val="FFFF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9" y="2924944"/>
            <a:ext cx="7776864" cy="3401244"/>
          </a:xfrm>
        </p:spPr>
        <p:txBody>
          <a:bodyPr>
            <a:normAutofit fontScale="92500" lnSpcReduction="20000"/>
          </a:bodyPr>
          <a:lstStyle/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 smtClean="0"/>
              <a:t>1. Семинары и презентации.</a:t>
            </a:r>
          </a:p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 smtClean="0"/>
              <a:t>2. Видеоматериалы</a:t>
            </a:r>
          </a:p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 smtClean="0"/>
              <a:t>3. Материалы для индивидуальной работы с читателями (бланки, анкеты и т. д.).</a:t>
            </a:r>
          </a:p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 smtClean="0"/>
              <a:t>4. Материалы для проведения встреч с читателями.</a:t>
            </a:r>
          </a:p>
        </p:txBody>
      </p:sp>
    </p:spTree>
    <p:extLst>
      <p:ext uri="{BB962C8B-B14F-4D97-AF65-F5344CB8AC3E}">
        <p14:creationId xmlns:p14="http://schemas.microsoft.com/office/powerpoint/2010/main" val="1211134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Луки </a:t>
            </a:r>
            <a:r>
              <a:rPr lang="ru-RU" dirty="0"/>
              <a:t>24:13-21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643192" cy="5733256"/>
          </a:xfrm>
        </p:spPr>
        <p:txBody>
          <a:bodyPr>
            <a:normAutofit/>
          </a:bodyPr>
          <a:lstStyle/>
          <a:p>
            <a:r>
              <a:rPr lang="ru-RU" dirty="0"/>
              <a:t>«В тот же день двое из них шли в селение, отстоящее стадий на шестьдесят от Иерусалима, называемое </a:t>
            </a:r>
            <a:r>
              <a:rPr lang="ru-RU" dirty="0" err="1"/>
              <a:t>Эммаус</a:t>
            </a:r>
            <a:r>
              <a:rPr lang="ru-RU" dirty="0"/>
              <a:t>; и разговаривали между собою о всех сих событиях. И когда они разговаривали и рассуждали между собою, и Сам Иисус, приблизившись, пошел с ними. Но глаза их были удержаны, так что они не узнали Его. </a:t>
            </a:r>
            <a:endParaRPr lang="ru-RU" dirty="0" smtClean="0"/>
          </a:p>
          <a:p>
            <a:r>
              <a:rPr lang="ru-RU" dirty="0" smtClean="0"/>
              <a:t>Он </a:t>
            </a:r>
            <a:r>
              <a:rPr lang="ru-RU" dirty="0"/>
              <a:t>же сказал им: о чем это вы, идя, рассуждаете между собою, и отчего вы печальны? 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0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КАК ВЫ ОТВЕЧАЕТЕ НА ПРИЗЫВ ИИСУСА «СЛЕДУЙ ЗА МНОЙ!»?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9069"/>
            <a:ext cx="8361950" cy="474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7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РАЗОЧАРОВАНИЕ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sz="3200" b="1" dirty="0" smtClean="0">
                <a:solidFill>
                  <a:srgbClr val="FF0000"/>
                </a:solidFill>
              </a:rPr>
              <a:t>А </a:t>
            </a:r>
            <a:r>
              <a:rPr lang="ru-RU" sz="3200" b="1" dirty="0">
                <a:solidFill>
                  <a:srgbClr val="FF0000"/>
                </a:solidFill>
              </a:rPr>
              <a:t>мы надеялись было, что Он есть Тот, Который должен избавить Израиля</a:t>
            </a:r>
            <a:r>
              <a:rPr lang="ru-RU" dirty="0"/>
              <a:t>; но со всем тем, уже третий день ныне, как это </a:t>
            </a:r>
            <a:r>
              <a:rPr lang="ru-RU" dirty="0" smtClean="0"/>
              <a:t>произошло».</a:t>
            </a:r>
            <a:r>
              <a:rPr lang="ru-RU" dirty="0"/>
              <a:t> ЛУКИ 24:21</a:t>
            </a:r>
          </a:p>
        </p:txBody>
      </p:sp>
    </p:spTree>
    <p:extLst>
      <p:ext uri="{BB962C8B-B14F-4D97-AF65-F5344CB8AC3E}">
        <p14:creationId xmlns:p14="http://schemas.microsoft.com/office/powerpoint/2010/main" val="1222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471</TotalTime>
  <Words>2011</Words>
  <Application>Microsoft Office PowerPoint</Application>
  <PresentationFormat>Экран (4:3)</PresentationFormat>
  <Paragraphs>168</Paragraphs>
  <Slides>80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Изящная</vt:lpstr>
      <vt:lpstr>Следуй за мной!</vt:lpstr>
      <vt:lpstr>ЧИСЛА 13:28-31</vt:lpstr>
      <vt:lpstr>РАЗОЧАРОВАНИЕ</vt:lpstr>
      <vt:lpstr>БЫЛА ЛИ ВОЛЯ БОЖЬЯ В ТОМ, ЧТОБЫ ЕВРЕИ ВОШЛИ В ОБЕТОВАННУЮ ЗЕМЛЮ?</vt:lpstr>
      <vt:lpstr>ДАЛ ЛИ БОГ ПОДТВЕРЖДЕНИЕ СВОЕЙ ВОЛИ?</vt:lpstr>
      <vt:lpstr>ЧТО В ЭТОЙ СИТУАЦИИ БЫЛО САМЫМ ГЛАВНЫМ ДЛЯ БОГА?</vt:lpstr>
      <vt:lpstr>Главное для Бога – изменение нашего сердца</vt:lpstr>
      <vt:lpstr>Луки 24:13-21 </vt:lpstr>
      <vt:lpstr>РАЗОЧАРОВАНИЕ</vt:lpstr>
      <vt:lpstr>БЫЛА ЛИ ВОЛЯ БОЖЬЯ В ТОМ, ЧТОБЫ народ божий безоговорочно уверовал в христа?</vt:lpstr>
      <vt:lpstr>ДАЛ ЛИ БОГ ПОДТВЕРЖДЕНИЕ СВОЕЙ ВОЛИ?</vt:lpstr>
      <vt:lpstr>ЧТО В ЭТОЙ СИТУАЦИИ БЫЛО САМЫМ ГЛАВНЫМ ДЛЯ БОГА?</vt:lpstr>
      <vt:lpstr>Главное для Бога – изменение нашего сердца</vt:lpstr>
      <vt:lpstr>Вильям миллер – проповедник скорого пришествия Христа</vt:lpstr>
      <vt:lpstr>РАЗОЧАРОВАНИЕ</vt:lpstr>
      <vt:lpstr>БЫЛА ЛИ ВОЛЯ БОЖЬЯ В ТОМ, ЧТОБЫ перед 1844 годом проповедовалось о скором пришествии христа?</vt:lpstr>
      <vt:lpstr>Презентация PowerPoint</vt:lpstr>
      <vt:lpstr>ДАЛ ЛИ БОГ ПОДТВЕРЖДЕНИЕ СВОЕЙ ВОЛИ?</vt:lpstr>
      <vt:lpstr>Презентация PowerPoint</vt:lpstr>
      <vt:lpstr>ЧТО В ЭТОЙ СИТУАЦИИ БЫЛО САМЫМ ГЛАВНЫМ ДЛЯ БОГА?</vt:lpstr>
      <vt:lpstr>Главное для Бога – изменение нашего сердца</vt:lpstr>
      <vt:lpstr>Еще одно «великое разочарование»</vt:lpstr>
      <vt:lpstr>БЫЛА ЛИ ВОЛЯ БОЖЬЯ В развитии газетного служения?</vt:lpstr>
      <vt:lpstr>ПЕРВЫЙ НОМЕР ГАЗЕТЫ «СОКРЫТОЕ СОКРОВИЩЕ» </vt:lpstr>
      <vt:lpstr>ДАЛ ЛИ БОГ ПОДТВЕРЖДЕНИЕ СВОЕЙ ВОЛИ?</vt:lpstr>
      <vt:lpstr>Презентация PowerPoint</vt:lpstr>
      <vt:lpstr>По примеру «Сокрытого сокровища» организованы другие миссионерские газеты:</vt:lpstr>
      <vt:lpstr>ЧТО В ЭТОЙ СИТУАЦИИ БЫЛО САМЫМ ГЛАВНЫМ ДЛЯ БОГА?</vt:lpstr>
      <vt:lpstr>Главное для бога:</vt:lpstr>
      <vt:lpstr>Презентация PowerPoint</vt:lpstr>
      <vt:lpstr>Почему мы не имеем права пренебрегать газетным служением?</vt:lpstr>
      <vt:lpstr>На 1 адвентиста в России приходится 2700 неадвентистов </vt:lpstr>
      <vt:lpstr>Трехангельская весть должна проповедоваться «громким голосом»</vt:lpstr>
      <vt:lpstr>«громкий голос» символизирует смелость и масштаб возвещаемой вести</vt:lpstr>
      <vt:lpstr>Духовный паралич</vt:lpstr>
      <vt:lpstr>МЫ не имеем права бездействовать,когда люди умирают</vt:lpstr>
      <vt:lpstr>Ни одна великая идея не побеждала без участия печатного слова</vt:lpstr>
      <vt:lpstr>Газетное служение учит каждого члена церкви делиться евангельской вестью.</vt:lpstr>
      <vt:lpstr>газетное служение совместимо с любыми другими видами служения и дает возможность наладить регулярное общение с человеком</vt:lpstr>
      <vt:lpstr>Презентация PowerPoint</vt:lpstr>
      <vt:lpstr>Презентация PowerPoint</vt:lpstr>
      <vt:lpstr>Аргументы против газетного служения</vt:lpstr>
      <vt:lpstr>Ответ господа</vt:lpstr>
      <vt:lpstr>СРЕДИ Активных газетных служителей – дети, пенсионеры, инвалиды</vt:lpstr>
      <vt:lpstr>«жатвы много, а делателей мало; итак молите Господина жатвы, чтобы выслал делателей на жатву Свою»  Мф. 9:37-38  </vt:lpstr>
      <vt:lpstr>Аргументы против газетного служения</vt:lpstr>
      <vt:lpstr>Презентация PowerPoint</vt:lpstr>
      <vt:lpstr>Аргументы против газетного служения</vt:lpstr>
      <vt:lpstr>Презентация PowerPoint</vt:lpstr>
      <vt:lpstr>Аргументы против газетного служения</vt:lpstr>
      <vt:lpstr>Презентация PowerPoint</vt:lpstr>
      <vt:lpstr>Аргументы против газетного служения</vt:lpstr>
      <vt:lpstr>Презентация PowerPoint</vt:lpstr>
      <vt:lpstr>Известно множество случаев, когда человек познакомился с церковью даже через выброшенную газету</vt:lpstr>
      <vt:lpstr>СПОСОБы увеличить эффективность служения</vt:lpstr>
      <vt:lpstr>Аргументы против газетного служения</vt:lpstr>
      <vt:lpstr>Функции газеты</vt:lpstr>
      <vt:lpstr>Работает ли газета?</vt:lpstr>
      <vt:lpstr>Презентация PowerPoint</vt:lpstr>
      <vt:lpstr>10 – 20 % распространяемых газет находят своего благодарного читателя!   Чтобы обеспечить всех жителей россии, потенциально готовых читать газету, нужно не менее 3 млн. экз.</vt:lpstr>
      <vt:lpstr>Презентация PowerPoint</vt:lpstr>
      <vt:lpstr>Почему не растёт число крещений?</vt:lpstr>
      <vt:lpstr>Путь длиной в 10 лет</vt:lpstr>
      <vt:lpstr>Письмо от чеченского террориста</vt:lpstr>
      <vt:lpstr>Почему не растёт число крещений?</vt:lpstr>
      <vt:lpstr>Почему не растёт число крещений?</vt:lpstr>
      <vt:lpstr>Этапы работы</vt:lpstr>
      <vt:lpstr>Идти до конца!</vt:lpstr>
      <vt:lpstr>Январь 2011</vt:lpstr>
      <vt:lpstr>Февраль 2011</vt:lpstr>
      <vt:lpstr>Март 2011</vt:lpstr>
      <vt:lpstr>Апрель 2011</vt:lpstr>
      <vt:lpstr>Июнь 2011</vt:lpstr>
      <vt:lpstr>Январь 2012</vt:lpstr>
      <vt:lpstr>Февраль 2012</vt:lpstr>
      <vt:lpstr>Февраль 2013</vt:lpstr>
      <vt:lpstr>Март 2013</vt:lpstr>
      <vt:lpstr>ЗАВТРА!</vt:lpstr>
      <vt:lpstr>Сайт для миссионеров  sokrsokr.info</vt:lpstr>
      <vt:lpstr>А КАК ВЫ ОТВЕЧАЕТЕ НА ПРИЗЫВ ИИСУСА «СЛЕДУЙ ЗА МНОЙ!»?</vt:lpstr>
    </vt:vector>
  </TitlesOfParts>
  <Company>СокрСокр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7d</dc:creator>
  <cp:lastModifiedBy>7d</cp:lastModifiedBy>
  <cp:revision>44</cp:revision>
  <dcterms:created xsi:type="dcterms:W3CDTF">2013-11-29T19:37:48Z</dcterms:created>
  <dcterms:modified xsi:type="dcterms:W3CDTF">2013-12-14T11:13:16Z</dcterms:modified>
</cp:coreProperties>
</file>